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60" r:id="rId4"/>
    <p:sldId id="257" r:id="rId5"/>
    <p:sldId id="258" r:id="rId6"/>
    <p:sldId id="259" r:id="rId7"/>
  </p:sldIdLst>
  <p:sldSz cx="9906000" cy="6858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64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white">
          <a:xfrm>
            <a:off x="0" y="5971032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-9906" y="6053328"/>
            <a:ext cx="2436876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2555748" y="6044184"/>
            <a:ext cx="73502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559050" y="4038600"/>
            <a:ext cx="701675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559050" y="6050037"/>
            <a:ext cx="72644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82550" y="6068699"/>
            <a:ext cx="222885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2C0B860-A1B9-4B9C-8E0D-18654656141A}" type="datetimeFigureOut">
              <a:rPr lang="de-DE" smtClean="0"/>
              <a:t>11.11.2013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2259176" y="236543"/>
            <a:ext cx="635635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667750" y="228600"/>
            <a:ext cx="9080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929707-9445-43E6-8B4D-32EF31A50244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0B860-A1B9-4B9C-8E0D-18654656141A}" type="datetimeFigureOut">
              <a:rPr lang="de-DE" smtClean="0"/>
              <a:t>11.11.2013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29707-9445-43E6-8B4D-32EF31A50244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 rot="16200000">
            <a:off x="7982690" y="3809947"/>
            <a:ext cx="36004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Gill Sans MT"/>
              </a:rPr>
              <a:t>© Hans-Jürgen Stenger,</a:t>
            </a:r>
            <a:r>
              <a:rPr lang="de-DE" sz="1000" dirty="0" smtClean="0">
                <a:solidFill>
                  <a:schemeClr val="bg1">
                    <a:lumMod val="50000"/>
                  </a:schemeClr>
                </a:solidFill>
                <a:latin typeface="Gill Sans MT"/>
              </a:rPr>
              <a:t> Creative Commons BY-SA 3.0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99300" y="609605"/>
            <a:ext cx="2228850" cy="55165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609600"/>
            <a:ext cx="6026150" cy="5516564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7099300" y="6248407"/>
            <a:ext cx="2393950" cy="365125"/>
          </a:xfrm>
        </p:spPr>
        <p:txBody>
          <a:bodyPr/>
          <a:lstStyle/>
          <a:p>
            <a:fld id="{12C0B860-A1B9-4B9C-8E0D-18654656141A}" type="datetimeFigureOut">
              <a:rPr lang="de-DE" smtClean="0"/>
              <a:t>11.11.2013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95304" y="6248212"/>
            <a:ext cx="6037940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7" name="Rechteck 6"/>
          <p:cNvSpPr/>
          <p:nvPr/>
        </p:nvSpPr>
        <p:spPr bwMode="white">
          <a:xfrm>
            <a:off x="6604345" y="0"/>
            <a:ext cx="34671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6653875" y="609600"/>
            <a:ext cx="24765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6653875" y="0"/>
            <a:ext cx="24765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 rot="5400000">
            <a:off x="6511000" y="134278"/>
            <a:ext cx="533400" cy="264849"/>
          </a:xfrm>
        </p:spPr>
        <p:txBody>
          <a:bodyPr/>
          <a:lstStyle/>
          <a:p>
            <a:fld id="{72929707-9445-43E6-8B4D-32EF31A50244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Textfeld 10"/>
          <p:cNvSpPr txBox="1"/>
          <p:nvPr/>
        </p:nvSpPr>
        <p:spPr>
          <a:xfrm>
            <a:off x="416495" y="6621627"/>
            <a:ext cx="3600403" cy="246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Gill Sans MT"/>
              </a:rPr>
              <a:t>© Hans-Jürgen Stenger,</a:t>
            </a:r>
            <a:r>
              <a:rPr lang="de-DE" sz="1000" dirty="0" smtClean="0">
                <a:solidFill>
                  <a:schemeClr val="bg1">
                    <a:lumMod val="50000"/>
                  </a:schemeClr>
                </a:solidFill>
                <a:latin typeface="Gill Sans MT"/>
              </a:rPr>
              <a:t> Creative Commons BY-SA 3.0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white">
          <a:xfrm>
            <a:off x="0" y="5971032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-9906" y="6053328"/>
            <a:ext cx="2436876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2555748" y="6044184"/>
            <a:ext cx="73502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559050" y="4038600"/>
            <a:ext cx="701675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559050" y="6050037"/>
            <a:ext cx="72644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82550" y="6068699"/>
            <a:ext cx="222885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03.06.2013</a:t>
            </a:r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2259176" y="236547"/>
            <a:ext cx="635635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de-DE">
              <a:solidFill>
                <a:srgbClr val="EBDDC3"/>
              </a:solidFill>
            </a:endParaRPr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667750" y="228600"/>
            <a:ext cx="9080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5C17A6-9518-442D-B995-6E0A9A3F7DA5}" type="slidenum">
              <a:rPr lang="de-DE" smtClean="0">
                <a:solidFill>
                  <a:srgbClr val="EBDDC3"/>
                </a:solidFill>
              </a:rPr>
              <a:pPr/>
              <a:t>‹Nr.›</a:t>
            </a:fld>
            <a:endParaRPr lang="de-DE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4355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3702" y="228600"/>
            <a:ext cx="8832850" cy="9906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de-DE" smtClean="0">
                <a:solidFill>
                  <a:srgbClr val="775F55"/>
                </a:solidFill>
              </a:rPr>
              <a:t>03.06.2013</a:t>
            </a:r>
            <a:endParaRPr lang="de-DE">
              <a:solidFill>
                <a:srgbClr val="775F55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775F55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25C17A6-9518-442D-B995-6E0A9A3F7DA5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4495800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33037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5900" y="2743200"/>
            <a:ext cx="7716706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7" name="Rechteck 6"/>
          <p:cNvSpPr/>
          <p:nvPr/>
        </p:nvSpPr>
        <p:spPr bwMode="white">
          <a:xfrm>
            <a:off x="0" y="1524000"/>
            <a:ext cx="9906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0" y="1600200"/>
            <a:ext cx="140335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1485900" y="1600200"/>
            <a:ext cx="84201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5900" y="1600200"/>
            <a:ext cx="8255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srgbClr val="775F55"/>
                </a:solidFill>
              </a:rPr>
              <a:t>03.06.2013</a:t>
            </a:r>
            <a:endParaRPr lang="de-DE">
              <a:solidFill>
                <a:srgbClr val="775F55"/>
              </a:solidFill>
            </a:endParaRP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40335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25C17A6-9518-442D-B995-6E0A9A3F7DA5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9466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660400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5248643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de-DE" smtClean="0">
                <a:solidFill>
                  <a:srgbClr val="775F55"/>
                </a:solidFill>
              </a:rPr>
              <a:t>03.06.2013</a:t>
            </a:r>
            <a:endParaRPr lang="de-DE">
              <a:solidFill>
                <a:srgbClr val="775F55"/>
              </a:solidFill>
            </a:endParaRP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25C17A6-9518-442D-B995-6E0A9A3F7DA5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e-DE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4799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7850" y="273050"/>
            <a:ext cx="883285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66040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520065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de-DE" smtClean="0">
                <a:solidFill>
                  <a:srgbClr val="775F55"/>
                </a:solidFill>
              </a:rPr>
              <a:t>03.06.2013</a:t>
            </a:r>
            <a:endParaRPr lang="de-DE">
              <a:solidFill>
                <a:srgbClr val="775F55"/>
              </a:solidFill>
            </a:endParaRPr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25C17A6-9518-442D-B995-6E0A9A3F7DA5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e-DE">
              <a:solidFill>
                <a:srgbClr val="775F55"/>
              </a:solidFill>
            </a:endParaRPr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"/>
          </p:nvPr>
        </p:nvSpPr>
        <p:spPr>
          <a:xfrm>
            <a:off x="660400" y="1752600"/>
            <a:ext cx="421005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3"/>
          </p:nvPr>
        </p:nvSpPr>
        <p:spPr>
          <a:xfrm>
            <a:off x="5200650" y="1752600"/>
            <a:ext cx="421005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654813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de-DE" smtClean="0">
                <a:solidFill>
                  <a:srgbClr val="775F55"/>
                </a:solidFill>
              </a:rPr>
              <a:t>03.06.2013</a:t>
            </a:r>
            <a:endParaRPr lang="de-DE">
              <a:solidFill>
                <a:srgbClr val="775F55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775F55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25C17A6-9518-442D-B995-6E0A9A3F7DA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1869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srgbClr val="775F55"/>
                </a:solidFill>
              </a:rPr>
              <a:t>03.06.2013</a:t>
            </a:r>
            <a:endParaRPr lang="de-DE">
              <a:solidFill>
                <a:srgbClr val="775F55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775F55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778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5C17A6-9518-442D-B995-6E0A9A3F7DA5}" type="slidenum">
              <a:rPr lang="de-DE" smtClean="0">
                <a:solidFill>
                  <a:srgbClr val="775F55"/>
                </a:solidFill>
              </a:rPr>
              <a:pPr/>
              <a:t>‹Nr.›</a:t>
            </a:fld>
            <a:endParaRPr lang="de-DE">
              <a:solidFill>
                <a:srgbClr val="775F55"/>
              </a:solidFill>
            </a:endParaRPr>
          </a:p>
        </p:txBody>
      </p:sp>
      <p:sp>
        <p:nvSpPr>
          <p:cNvPr id="5" name="Textfeld 4"/>
          <p:cNvSpPr txBox="1"/>
          <p:nvPr userDrawn="1"/>
        </p:nvSpPr>
        <p:spPr>
          <a:xfrm rot="16200000">
            <a:off x="7982692" y="3809947"/>
            <a:ext cx="36004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Gill Sans MT"/>
              </a:rPr>
              <a:t>© Hans-Jürgen Stenger,</a:t>
            </a:r>
            <a:r>
              <a:rPr lang="de-DE" sz="1000" dirty="0" smtClean="0">
                <a:solidFill>
                  <a:schemeClr val="bg1">
                    <a:lumMod val="50000"/>
                  </a:schemeClr>
                </a:solidFill>
                <a:latin typeface="Gill Sans MT"/>
              </a:rPr>
              <a:t> Creative Commons BY-SA 3.0</a:t>
            </a:r>
          </a:p>
        </p:txBody>
      </p:sp>
    </p:spTree>
    <p:extLst>
      <p:ext uri="{BB962C8B-B14F-4D97-AF65-F5344CB8AC3E}">
        <p14:creationId xmlns:p14="http://schemas.microsoft.com/office/powerpoint/2010/main" val="1534417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0400" y="273050"/>
            <a:ext cx="87503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srgbClr val="775F55"/>
                </a:solidFill>
              </a:rPr>
              <a:t>03.06.2013</a:t>
            </a:r>
            <a:endParaRPr lang="de-DE">
              <a:solidFill>
                <a:srgbClr val="775F55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775F55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25C17A6-9518-442D-B995-6E0A9A3F7DA5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60400" y="1752600"/>
            <a:ext cx="173355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2559050" y="1752600"/>
            <a:ext cx="6934200" cy="44196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84812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3702" y="228600"/>
            <a:ext cx="8832850" cy="9906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12C0B860-A1B9-4B9C-8E0D-18654656141A}" type="datetimeFigureOut">
              <a:rPr lang="de-DE" smtClean="0"/>
              <a:t>11.11.2013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929707-9445-43E6-8B4D-32EF31A50244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4495800"/>
          </a:xfrm>
        </p:spPr>
        <p:txBody>
          <a:bodyPr/>
          <a:lstStyle>
            <a:lvl1pPr marL="320040" indent="-320040">
              <a:spcBef>
                <a:spcPts val="600"/>
              </a:spcBef>
              <a:buSzPct val="70000"/>
              <a:buFont typeface="Webdings" pitchFamily="18" charset="2"/>
              <a:buChar char=""/>
              <a:defRPr/>
            </a:lvl1pPr>
            <a:lvl2pPr marL="640080" indent="-274320">
              <a:spcBef>
                <a:spcPts val="600"/>
              </a:spcBef>
              <a:buFont typeface="Wingdings" pitchFamily="2" charset="2"/>
              <a:buChar char=""/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 dirty="0"/>
          </a:p>
        </p:txBody>
      </p:sp>
      <p:sp>
        <p:nvSpPr>
          <p:cNvPr id="9" name="Textfeld 8"/>
          <p:cNvSpPr txBox="1"/>
          <p:nvPr/>
        </p:nvSpPr>
        <p:spPr>
          <a:xfrm rot="16200000">
            <a:off x="7982690" y="3809947"/>
            <a:ext cx="36004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Gill Sans MT"/>
              </a:rPr>
              <a:t>© Hans-Jürgen Stenger,</a:t>
            </a:r>
            <a:r>
              <a:rPr lang="de-DE" sz="1000" dirty="0" smtClean="0">
                <a:solidFill>
                  <a:schemeClr val="bg1">
                    <a:lumMod val="50000"/>
                  </a:schemeClr>
                </a:solidFill>
                <a:latin typeface="Gill Sans MT"/>
              </a:rPr>
              <a:t> Creative Commons BY-SA 3.0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33550" y="5486400"/>
            <a:ext cx="79248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8" name="Rechteck 7"/>
          <p:cNvSpPr/>
          <p:nvPr/>
        </p:nvSpPr>
        <p:spPr bwMode="white">
          <a:xfrm>
            <a:off x="-9906" y="4572000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-9906" y="4663440"/>
            <a:ext cx="158496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674114" y="4654296"/>
            <a:ext cx="8231886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33550" y="4648200"/>
            <a:ext cx="79248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1" name="Rechteck 10"/>
          <p:cNvSpPr/>
          <p:nvPr/>
        </p:nvSpPr>
        <p:spPr bwMode="white">
          <a:xfrm>
            <a:off x="1568450" y="0"/>
            <a:ext cx="108966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>
          <a:xfrm>
            <a:off x="6769100" y="6248409"/>
            <a:ext cx="2889250" cy="365125"/>
          </a:xfrm>
        </p:spPr>
        <p:txBody>
          <a:bodyPr rtlCol="0"/>
          <a:lstStyle/>
          <a:p>
            <a:r>
              <a:rPr lang="de-DE" smtClean="0">
                <a:solidFill>
                  <a:srgbClr val="775F55"/>
                </a:solidFill>
              </a:rPr>
              <a:t>03.06.2013</a:t>
            </a:r>
            <a:endParaRPr lang="de-DE">
              <a:solidFill>
                <a:srgbClr val="775F55"/>
              </a:solidFill>
            </a:endParaRP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56845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25C17A6-9518-442D-B995-6E0A9A3F7DA5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>
          <a:xfrm>
            <a:off x="1733550" y="6248215"/>
            <a:ext cx="4953000" cy="365125"/>
          </a:xfrm>
        </p:spPr>
        <p:txBody>
          <a:bodyPr rtlCol="0"/>
          <a:lstStyle/>
          <a:p>
            <a:endParaRPr lang="de-DE">
              <a:solidFill>
                <a:srgbClr val="775F55"/>
              </a:solidFill>
            </a:endParaRP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690624" y="0"/>
            <a:ext cx="8215376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0162805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srgbClr val="775F55"/>
                </a:solidFill>
              </a:rPr>
              <a:t>03.06.2013</a:t>
            </a:r>
            <a:endParaRPr lang="de-DE">
              <a:solidFill>
                <a:srgbClr val="775F55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srgbClr val="775F55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17A6-9518-442D-B995-6E0A9A3F7DA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69557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99300" y="609609"/>
            <a:ext cx="2228850" cy="55165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609600"/>
            <a:ext cx="6026150" cy="5516564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7099300" y="6248411"/>
            <a:ext cx="2393950" cy="365125"/>
          </a:xfrm>
        </p:spPr>
        <p:txBody>
          <a:bodyPr/>
          <a:lstStyle/>
          <a:p>
            <a:r>
              <a:rPr lang="de-DE" smtClean="0">
                <a:solidFill>
                  <a:srgbClr val="775F55"/>
                </a:solidFill>
              </a:rPr>
              <a:t>03.06.2013</a:t>
            </a:r>
            <a:endParaRPr lang="de-DE">
              <a:solidFill>
                <a:srgbClr val="775F55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95306" y="6248216"/>
            <a:ext cx="6037940" cy="365125"/>
          </a:xfrm>
        </p:spPr>
        <p:txBody>
          <a:bodyPr/>
          <a:lstStyle/>
          <a:p>
            <a:endParaRPr lang="de-DE">
              <a:solidFill>
                <a:srgbClr val="775F55"/>
              </a:solidFill>
            </a:endParaRPr>
          </a:p>
        </p:txBody>
      </p:sp>
      <p:sp>
        <p:nvSpPr>
          <p:cNvPr id="7" name="Rechteck 6"/>
          <p:cNvSpPr/>
          <p:nvPr/>
        </p:nvSpPr>
        <p:spPr bwMode="white">
          <a:xfrm>
            <a:off x="6604345" y="0"/>
            <a:ext cx="34671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6653875" y="609600"/>
            <a:ext cx="24765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6653875" y="0"/>
            <a:ext cx="24765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 rot="5400000">
            <a:off x="6511000" y="134280"/>
            <a:ext cx="533400" cy="264849"/>
          </a:xfrm>
        </p:spPr>
        <p:txBody>
          <a:bodyPr/>
          <a:lstStyle/>
          <a:p>
            <a:fld id="{125C17A6-9518-442D-B995-6E0A9A3F7DA5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extfeld 9"/>
          <p:cNvSpPr txBox="1"/>
          <p:nvPr userDrawn="1"/>
        </p:nvSpPr>
        <p:spPr>
          <a:xfrm>
            <a:off x="416497" y="6639171"/>
            <a:ext cx="3600403" cy="246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Gill Sans MT"/>
              </a:rPr>
              <a:t>© Hans-Jürgen Stenger,</a:t>
            </a:r>
            <a:r>
              <a:rPr lang="de-DE" sz="1000" dirty="0" smtClean="0">
                <a:solidFill>
                  <a:schemeClr val="bg1">
                    <a:lumMod val="50000"/>
                  </a:schemeClr>
                </a:solidFill>
                <a:latin typeface="Gill Sans MT"/>
              </a:rPr>
              <a:t> Creative Commons BY-SA 3.0</a:t>
            </a:r>
          </a:p>
        </p:txBody>
      </p:sp>
    </p:spTree>
    <p:extLst>
      <p:ext uri="{BB962C8B-B14F-4D97-AF65-F5344CB8AC3E}">
        <p14:creationId xmlns:p14="http://schemas.microsoft.com/office/powerpoint/2010/main" val="29222664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5900" y="2743200"/>
            <a:ext cx="7716706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7" name="Rechteck 6"/>
          <p:cNvSpPr/>
          <p:nvPr/>
        </p:nvSpPr>
        <p:spPr bwMode="white">
          <a:xfrm>
            <a:off x="0" y="1524000"/>
            <a:ext cx="9906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600200"/>
            <a:ext cx="140335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1485900" y="1600200"/>
            <a:ext cx="84201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5900" y="1600200"/>
            <a:ext cx="8255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0B860-A1B9-4B9C-8E0D-18654656141A}" type="datetimeFigureOut">
              <a:rPr lang="de-DE" smtClean="0"/>
              <a:t>11.11.2013</a:t>
            </a:fld>
            <a:endParaRPr lang="de-DE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40335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929707-9445-43E6-8B4D-32EF31A50244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 dirty="0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660400" y="1589567"/>
            <a:ext cx="4210050" cy="4572000"/>
          </a:xfrm>
        </p:spPr>
        <p:txBody>
          <a:bodyPr/>
          <a:lstStyle>
            <a:lvl1pPr marL="320040" indent="-320040">
              <a:buSzPct val="70000"/>
              <a:buFont typeface="Webdings" pitchFamily="18" charset="2"/>
              <a:buChar char=""/>
              <a:defRPr/>
            </a:lvl1pPr>
            <a:lvl2pPr marL="640080" indent="-274320">
              <a:buSzPct val="60000"/>
              <a:buFont typeface="Wingdings 2" pitchFamily="18" charset="2"/>
              <a:buChar char=""/>
              <a:defRPr/>
            </a:lvl2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5248643" y="1589567"/>
            <a:ext cx="4210050" cy="4572000"/>
          </a:xfrm>
        </p:spPr>
        <p:txBody>
          <a:bodyPr/>
          <a:lstStyle>
            <a:lvl1pPr marL="320040" indent="-320040">
              <a:buSzPct val="70000"/>
              <a:buFont typeface="Webdings" pitchFamily="18" charset="2"/>
              <a:buChar char=""/>
              <a:defRPr kumimoji="0" lang="de-DE" sz="29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>
              <a:buSzPct val="60000"/>
              <a:buFont typeface="Wingdings 2" pitchFamily="18" charset="2"/>
              <a:buChar char=""/>
              <a:defRPr/>
            </a:lvl2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2C0B860-A1B9-4B9C-8E0D-18654656141A}" type="datetimeFigureOut">
              <a:rPr lang="de-DE" smtClean="0"/>
              <a:t>11.11.2013</a:t>
            </a:fld>
            <a:endParaRPr lang="de-DE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929707-9445-43E6-8B4D-32EF31A50244}" type="slidenum">
              <a:rPr lang="de-DE" smtClean="0"/>
              <a:t>‹Nr.›</a:t>
            </a:fld>
            <a:endParaRPr lang="de-DE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 rot="16200000">
            <a:off x="7982690" y="3809947"/>
            <a:ext cx="36004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Gill Sans MT"/>
              </a:rPr>
              <a:t>© Hans-Jürgen Stenger,</a:t>
            </a:r>
            <a:r>
              <a:rPr lang="de-DE" sz="1000" dirty="0" smtClean="0">
                <a:solidFill>
                  <a:schemeClr val="bg1">
                    <a:lumMod val="50000"/>
                  </a:schemeClr>
                </a:solidFill>
                <a:latin typeface="Gill Sans MT"/>
              </a:rPr>
              <a:t> Creative Commons BY-SA 3.0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7850" y="273050"/>
            <a:ext cx="883285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66040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520065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2C0B860-A1B9-4B9C-8E0D-18654656141A}" type="datetimeFigureOut">
              <a:rPr lang="de-DE" smtClean="0"/>
              <a:t>11.11.2013</a:t>
            </a:fld>
            <a:endParaRPr lang="de-DE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929707-9445-43E6-8B4D-32EF31A50244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e-DE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"/>
          </p:nvPr>
        </p:nvSpPr>
        <p:spPr>
          <a:xfrm>
            <a:off x="660400" y="1752600"/>
            <a:ext cx="421005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3"/>
          </p:nvPr>
        </p:nvSpPr>
        <p:spPr>
          <a:xfrm>
            <a:off x="5200650" y="1752600"/>
            <a:ext cx="421005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17" name="Textfeld 16"/>
          <p:cNvSpPr txBox="1"/>
          <p:nvPr/>
        </p:nvSpPr>
        <p:spPr>
          <a:xfrm rot="16200000">
            <a:off x="7982690" y="3809947"/>
            <a:ext cx="36004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Gill Sans MT"/>
              </a:rPr>
              <a:t>© Hans-Jürgen Stenger,</a:t>
            </a:r>
            <a:r>
              <a:rPr lang="de-DE" sz="1000" dirty="0" smtClean="0">
                <a:solidFill>
                  <a:schemeClr val="bg1">
                    <a:lumMod val="50000"/>
                  </a:schemeClr>
                </a:solidFill>
                <a:latin typeface="Gill Sans MT"/>
              </a:rPr>
              <a:t> Creative Commons BY-SA 3.0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12C0B860-A1B9-4B9C-8E0D-18654656141A}" type="datetimeFigureOut">
              <a:rPr lang="de-DE" smtClean="0"/>
              <a:t>11.11.2013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929707-9445-43E6-8B4D-32EF31A50244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 rot="16200000">
            <a:off x="7982690" y="3809947"/>
            <a:ext cx="36004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Gill Sans MT"/>
              </a:rPr>
              <a:t>© Hans-Jürgen Stenger,</a:t>
            </a:r>
            <a:r>
              <a:rPr lang="de-DE" sz="1000" dirty="0" smtClean="0">
                <a:solidFill>
                  <a:schemeClr val="bg1">
                    <a:lumMod val="50000"/>
                  </a:schemeClr>
                </a:solidFill>
                <a:latin typeface="Gill Sans MT"/>
              </a:rPr>
              <a:t> Creative Commons BY-SA 3.0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0B860-A1B9-4B9C-8E0D-18654656141A}" type="datetimeFigureOut">
              <a:rPr lang="de-DE" smtClean="0"/>
              <a:t>11.11.2013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778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929707-9445-43E6-8B4D-32EF31A50244}" type="slidenum">
              <a:rPr lang="de-DE" smtClean="0"/>
              <a:t>‹Nr.›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 rot="16200000">
            <a:off x="7982690" y="3809947"/>
            <a:ext cx="36004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Gill Sans MT"/>
              </a:rPr>
              <a:t>© Hans-Jürgen Stenger,</a:t>
            </a:r>
            <a:r>
              <a:rPr lang="de-DE" sz="1000" dirty="0" smtClean="0">
                <a:solidFill>
                  <a:schemeClr val="bg1">
                    <a:lumMod val="50000"/>
                  </a:schemeClr>
                </a:solidFill>
                <a:latin typeface="Gill Sans MT"/>
              </a:rPr>
              <a:t> Creative Commons BY-SA 3.0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0400" y="273050"/>
            <a:ext cx="87503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0B860-A1B9-4B9C-8E0D-18654656141A}" type="datetimeFigureOut">
              <a:rPr lang="de-DE" smtClean="0"/>
              <a:t>11.11.2013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929707-9445-43E6-8B4D-32EF31A50244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60400" y="1752600"/>
            <a:ext cx="173355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2559050" y="1752600"/>
            <a:ext cx="6934200" cy="44196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8" name="Textfeld 7"/>
          <p:cNvSpPr txBox="1"/>
          <p:nvPr/>
        </p:nvSpPr>
        <p:spPr>
          <a:xfrm rot="16200000">
            <a:off x="7982690" y="3809947"/>
            <a:ext cx="36004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Gill Sans MT"/>
              </a:rPr>
              <a:t>© Hans-Jürgen Stenger,</a:t>
            </a:r>
            <a:r>
              <a:rPr lang="de-DE" sz="1000" dirty="0" smtClean="0">
                <a:solidFill>
                  <a:schemeClr val="bg1">
                    <a:lumMod val="50000"/>
                  </a:schemeClr>
                </a:solidFill>
                <a:latin typeface="Gill Sans MT"/>
              </a:rPr>
              <a:t> Creative Commons BY-SA 3.0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33550" y="5486400"/>
            <a:ext cx="79248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8" name="Rechteck 7"/>
          <p:cNvSpPr/>
          <p:nvPr/>
        </p:nvSpPr>
        <p:spPr bwMode="white">
          <a:xfrm>
            <a:off x="-9906" y="4572000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-9906" y="4663440"/>
            <a:ext cx="158496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1674114" y="4654296"/>
            <a:ext cx="8231886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33550" y="4648200"/>
            <a:ext cx="79248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1" name="Rechteck 10"/>
          <p:cNvSpPr/>
          <p:nvPr/>
        </p:nvSpPr>
        <p:spPr bwMode="white">
          <a:xfrm>
            <a:off x="1568450" y="0"/>
            <a:ext cx="108966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>
          <a:xfrm>
            <a:off x="6769100" y="6248405"/>
            <a:ext cx="2889250" cy="365125"/>
          </a:xfrm>
        </p:spPr>
        <p:txBody>
          <a:bodyPr rtlCol="0"/>
          <a:lstStyle/>
          <a:p>
            <a:fld id="{12C0B860-A1B9-4B9C-8E0D-18654656141A}" type="datetimeFigureOut">
              <a:rPr lang="de-DE" smtClean="0"/>
              <a:t>11.11.2013</a:t>
            </a:fld>
            <a:endParaRPr lang="de-DE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56845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929707-9445-43E6-8B4D-32EF31A50244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>
          <a:xfrm>
            <a:off x="1733550" y="6248211"/>
            <a:ext cx="4953000" cy="365125"/>
          </a:xfrm>
        </p:spPr>
        <p:txBody>
          <a:bodyPr rtlCol="0"/>
          <a:lstStyle/>
          <a:p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690624" y="0"/>
            <a:ext cx="8215376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660400" y="228600"/>
            <a:ext cx="883285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663702" y="1600200"/>
            <a:ext cx="883285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604000" y="6248405"/>
            <a:ext cx="288925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2C0B860-A1B9-4B9C-8E0D-18654656141A}" type="datetimeFigureOut">
              <a:rPr lang="de-DE" smtClean="0"/>
              <a:t>11.11.2013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660403" y="6248211"/>
            <a:ext cx="5872840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Rechteck 6"/>
          <p:cNvSpPr/>
          <p:nvPr/>
        </p:nvSpPr>
        <p:spPr bwMode="white">
          <a:xfrm>
            <a:off x="0" y="1234440"/>
            <a:ext cx="9906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280160"/>
            <a:ext cx="57785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639762" y="1280160"/>
            <a:ext cx="9266238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7785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929707-9445-43E6-8B4D-32EF31A50244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660400" y="228600"/>
            <a:ext cx="883285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663702" y="1600200"/>
            <a:ext cx="883285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604000" y="6248407"/>
            <a:ext cx="288925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de-DE" smtClean="0">
                <a:solidFill>
                  <a:srgbClr val="775F55"/>
                </a:solidFill>
              </a:rPr>
              <a:t>03.06.2013</a:t>
            </a:r>
            <a:endParaRPr lang="de-DE">
              <a:solidFill>
                <a:srgbClr val="775F55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660404" y="6248213"/>
            <a:ext cx="5872840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DE">
              <a:solidFill>
                <a:srgbClr val="775F55"/>
              </a:solidFill>
            </a:endParaRPr>
          </a:p>
        </p:txBody>
      </p:sp>
      <p:sp>
        <p:nvSpPr>
          <p:cNvPr id="7" name="Rechteck 6"/>
          <p:cNvSpPr/>
          <p:nvPr/>
        </p:nvSpPr>
        <p:spPr bwMode="white">
          <a:xfrm>
            <a:off x="0" y="1234440"/>
            <a:ext cx="9906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0" y="1280160"/>
            <a:ext cx="57785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639762" y="1280160"/>
            <a:ext cx="9266238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7785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25C17A6-9518-442D-B995-6E0A9A3F7DA5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 rot="16200000">
            <a:off x="7982691" y="3809947"/>
            <a:ext cx="36004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Gill Sans MT"/>
              </a:rPr>
              <a:t>© Hans-Jürgen Stenger,</a:t>
            </a:r>
            <a:r>
              <a:rPr lang="de-DE" sz="1000" dirty="0" smtClean="0">
                <a:solidFill>
                  <a:schemeClr val="bg1">
                    <a:lumMod val="50000"/>
                  </a:schemeClr>
                </a:solidFill>
                <a:latin typeface="Gill Sans MT"/>
              </a:rPr>
              <a:t> Creative Commons BY-SA 3.0</a:t>
            </a:r>
          </a:p>
        </p:txBody>
      </p:sp>
    </p:spTree>
    <p:extLst>
      <p:ext uri="{BB962C8B-B14F-4D97-AF65-F5344CB8AC3E}">
        <p14:creationId xmlns:p14="http://schemas.microsoft.com/office/powerpoint/2010/main" val="2295137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Powerpoints </a:t>
            </a:r>
            <a:r>
              <a:rPr lang="de-DE" dirty="0"/>
              <a:t> </a:t>
            </a:r>
            <a:r>
              <a:rPr lang="de-DE" dirty="0" smtClean="0"/>
              <a:t>Vertonen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hans-juergen.stenger@th-nuernberg.de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1361081"/>
      </p:ext>
    </p:extLst>
  </p:cSld>
  <p:clrMapOvr>
    <a:masterClrMapping/>
  </p:clrMapOvr>
  <p:transition spd="med" advTm="5547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bedeutet das, welche Vorteile entstehen?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Powerpoint Folien werden lebendiger und persönlicher</a:t>
            </a:r>
          </a:p>
          <a:p>
            <a:r>
              <a:rPr lang="de-DE" sz="2400" dirty="0" smtClean="0"/>
              <a:t>Sie helfen auditiven Menschen die Inhalte besser zu verstehen und sich zu merken</a:t>
            </a:r>
          </a:p>
          <a:p>
            <a:r>
              <a:rPr lang="de-DE" sz="2400" dirty="0" smtClean="0"/>
              <a:t>Beispielsweise können Sie …</a:t>
            </a:r>
          </a:p>
          <a:p>
            <a:pPr lvl="1"/>
            <a:r>
              <a:rPr lang="de-DE" sz="2100" dirty="0" smtClean="0"/>
              <a:t>Material, das Sie zum Wissenserwerb </a:t>
            </a:r>
            <a:r>
              <a:rPr lang="de-DE" sz="2100" u="sng" dirty="0" smtClean="0"/>
              <a:t>vor</a:t>
            </a:r>
            <a:r>
              <a:rPr lang="de-DE" sz="2100" dirty="0" smtClean="0"/>
              <a:t> einer Vorlesung online zur Verfügung stellen möchten, persönlich vorstellen und kommentieren</a:t>
            </a:r>
          </a:p>
          <a:p>
            <a:pPr lvl="1"/>
            <a:r>
              <a:rPr lang="de-DE" sz="2100" dirty="0" smtClean="0"/>
              <a:t>Anleitungen zur Durchführung von Übungsaufgaben oder einer Reflexion durch das gesprochene Wort verständlicher machen und illustrieren</a:t>
            </a:r>
          </a:p>
          <a:p>
            <a:pPr lvl="1"/>
            <a:r>
              <a:rPr lang="de-DE" sz="2100" dirty="0" smtClean="0"/>
              <a:t>Ihre Folien optisch minimal auf das Wesentliche beschränken und erklärend dazu die Tonspur verwenden</a:t>
            </a:r>
          </a:p>
          <a:p>
            <a:r>
              <a:rPr lang="de-DE" sz="2400" dirty="0" smtClean="0"/>
              <a:t>Das beschriebene Verfahren funktioniert auf PC und Mac !</a:t>
            </a:r>
          </a:p>
          <a:p>
            <a:endParaRPr lang="de-DE" sz="2400" dirty="0" smtClean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7054396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Vorgehen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Inhalt des Foliensatzes OHNE TON fertigstellen</a:t>
            </a:r>
          </a:p>
          <a:p>
            <a:r>
              <a:rPr lang="de-DE" sz="2400" dirty="0" smtClean="0"/>
              <a:t>Erst dann die Tonspur aufnehmen: </a:t>
            </a:r>
          </a:p>
          <a:p>
            <a:pPr lvl="1"/>
            <a:r>
              <a:rPr lang="de-DE" sz="2000" dirty="0" smtClean="0"/>
              <a:t>Foliensatz an den Anfang positionieren (Seite 1)</a:t>
            </a:r>
          </a:p>
          <a:p>
            <a:pPr lvl="1"/>
            <a:r>
              <a:rPr lang="de-DE" sz="2000" dirty="0" smtClean="0"/>
              <a:t>Tonaufnahme einschalten:  Bildschirmpräsentation </a:t>
            </a:r>
            <a:r>
              <a:rPr lang="de-DE" sz="2000" dirty="0" smtClean="0">
                <a:sym typeface="Wingdings" panose="05000000000000000000" pitchFamily="2" charset="2"/>
              </a:rPr>
              <a:t> </a:t>
            </a:r>
            <a:r>
              <a:rPr lang="de-DE" sz="2000" dirty="0"/>
              <a:t>Bildschirmpräsentation </a:t>
            </a:r>
            <a:r>
              <a:rPr lang="de-DE" sz="2000" dirty="0" smtClean="0"/>
              <a:t>aufzeichnen </a:t>
            </a:r>
            <a:r>
              <a:rPr lang="de-DE" sz="2000" dirty="0" smtClean="0">
                <a:sym typeface="Wingdings" panose="05000000000000000000" pitchFamily="2" charset="2"/>
              </a:rPr>
              <a:t> Aufzeichnung am Anfang beginnen  Aufzeichnung starten</a:t>
            </a:r>
          </a:p>
          <a:p>
            <a:pPr lvl="1"/>
            <a:r>
              <a:rPr lang="de-DE" sz="2000" dirty="0" smtClean="0">
                <a:sym typeface="Wingdings" panose="05000000000000000000" pitchFamily="2" charset="2"/>
              </a:rPr>
              <a:t>Folien nacheinander von der ersten bis zur letzten durchgehen und den Text dazu sprechen. Der Text wird automatisch auf die Folien aufgeteilt. </a:t>
            </a:r>
          </a:p>
          <a:p>
            <a:pPr lvl="1"/>
            <a:r>
              <a:rPr lang="de-DE" sz="2000" dirty="0" smtClean="0">
                <a:sym typeface="Wingdings" panose="05000000000000000000" pitchFamily="2" charset="2"/>
              </a:rPr>
              <a:t>Einzelne Folien können anschließend "nachvertont" werden</a:t>
            </a:r>
            <a:endParaRPr lang="de-DE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44" y="4672138"/>
            <a:ext cx="8334449" cy="1997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0313031"/>
      </p:ext>
    </p:extLst>
  </p:cSld>
  <p:clrMapOvr>
    <a:masterClrMapping/>
  </p:clrMapOvr>
  <p:transition spd="med" advTm="11205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Nachvertonen einzelner Folien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Sollte die Tonspur für einzelne Folien ersetzt werden, so können Sie dazu ab einer bestimmten Folien beginnen (s.u.) – oder </a:t>
            </a:r>
          </a:p>
          <a:p>
            <a:r>
              <a:rPr lang="de-DE" sz="2400" dirty="0" smtClean="0"/>
              <a:t>Einen einzelnen Sound aufzeichnen: Einfügen </a:t>
            </a:r>
            <a:r>
              <a:rPr lang="de-DE" sz="2400" dirty="0" smtClean="0">
                <a:sym typeface="Wingdings" panose="05000000000000000000" pitchFamily="2" charset="2"/>
              </a:rPr>
              <a:t> Audio (s.u.)</a:t>
            </a:r>
            <a:endParaRPr lang="de-DE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285"/>
          <a:stretch/>
        </p:blipFill>
        <p:spPr bwMode="auto">
          <a:xfrm>
            <a:off x="828589" y="3020316"/>
            <a:ext cx="7868827" cy="1403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3144" y="4550592"/>
            <a:ext cx="7594352" cy="1994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7158364"/>
      </p:ext>
    </p:extLst>
  </p:cSld>
  <p:clrMapOvr>
    <a:masterClrMapping/>
  </p:clrMapOvr>
  <p:transition spd="med" advTm="7122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Ablage: vertonte Foliensätze werden groß!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sz="2000" dirty="0" smtClean="0"/>
              <a:t>Haben Sie die Tonspur aufgenommen, so bringt Powerpoint den Ton in die Folien unter; d.h. die Größe der .</a:t>
            </a:r>
            <a:r>
              <a:rPr lang="de-DE" sz="2000" dirty="0" err="1" smtClean="0"/>
              <a:t>ppt</a:t>
            </a:r>
            <a:r>
              <a:rPr lang="de-DE" sz="2000" dirty="0" smtClean="0"/>
              <a:t> Datei wächst!</a:t>
            </a:r>
          </a:p>
          <a:p>
            <a:pPr lvl="1"/>
            <a:r>
              <a:rPr lang="de-DE" sz="2000" dirty="0" smtClean="0"/>
              <a:t>Erfahrungswert aus einem Test: 60 min </a:t>
            </a:r>
            <a:r>
              <a:rPr lang="de-DE" sz="2000" dirty="0" smtClean="0">
                <a:sym typeface="Wingdings" panose="05000000000000000000" pitchFamily="2" charset="2"/>
              </a:rPr>
              <a:t> 80 MB</a:t>
            </a:r>
          </a:p>
          <a:p>
            <a:r>
              <a:rPr lang="de-DE" sz="2000" dirty="0" smtClean="0">
                <a:sym typeface="Wingdings" panose="05000000000000000000" pitchFamily="2" charset="2"/>
              </a:rPr>
              <a:t>Zum Versenden via E-Mail ist das zu viel</a:t>
            </a:r>
          </a:p>
          <a:p>
            <a:pPr lvl="1"/>
            <a:r>
              <a:rPr lang="de-DE" sz="2000" dirty="0" smtClean="0">
                <a:sym typeface="Wingdings" panose="05000000000000000000" pitchFamily="2" charset="2"/>
              </a:rPr>
              <a:t>Sie können aber den Foliensatz auf einem Web-Laufwerk ablegen und den Link dorthin versenden</a:t>
            </a:r>
          </a:p>
          <a:p>
            <a:pPr lvl="1"/>
            <a:r>
              <a:rPr lang="de-DE" sz="2000" dirty="0" smtClean="0">
                <a:sym typeface="Wingdings" panose="05000000000000000000" pitchFamily="2" charset="2"/>
              </a:rPr>
              <a:t>zum Versenden via E-Mail können Sie die Tonspur aus der .</a:t>
            </a:r>
            <a:r>
              <a:rPr lang="de-DE" sz="2000" dirty="0" err="1" smtClean="0">
                <a:sym typeface="Wingdings" panose="05000000000000000000" pitchFamily="2" charset="2"/>
              </a:rPr>
              <a:t>ppt</a:t>
            </a:r>
            <a:r>
              <a:rPr lang="de-DE" sz="2000" dirty="0" smtClean="0">
                <a:sym typeface="Wingdings" panose="05000000000000000000" pitchFamily="2" charset="2"/>
              </a:rPr>
              <a:t> Datei löschen,  das geht so:</a:t>
            </a:r>
            <a:endParaRPr lang="de-DE" sz="20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65" y="4595708"/>
            <a:ext cx="8387407" cy="1929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9129727"/>
      </p:ext>
    </p:extLst>
  </p:cSld>
  <p:clrMapOvr>
    <a:masterClrMapping/>
  </p:clrMapOvr>
  <p:transition spd="med" advTm="9538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_hjs01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alathe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alathe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_hjs01">
  <a:themeElements>
    <a:clrScheme name="Galathe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Galathe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alathe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_hjs01</Template>
  <TotalTime>0</TotalTime>
  <Words>282</Words>
  <Application>Microsoft Office PowerPoint</Application>
  <PresentationFormat>A4-Papier (210x297 mm)</PresentationFormat>
  <Paragraphs>26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5</vt:i4>
      </vt:variant>
    </vt:vector>
  </HeadingPairs>
  <TitlesOfParts>
    <vt:vector size="7" baseType="lpstr">
      <vt:lpstr>_hjs01</vt:lpstr>
      <vt:lpstr>1__hjs01</vt:lpstr>
      <vt:lpstr>Powerpoints  Vertonen</vt:lpstr>
      <vt:lpstr>Was bedeutet das, welche Vorteile entstehen?</vt:lpstr>
      <vt:lpstr>Vorgehen</vt:lpstr>
      <vt:lpstr>Nachvertonen einzelner Folien</vt:lpstr>
      <vt:lpstr>Ablage: vertonte Foliensätze werden groß!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Powerpoints  mit tonspur versehen</dc:title>
  <dc:creator>Hans-Jürgen Stenger</dc:creator>
  <cp:lastModifiedBy>Hans-Jürgen Stenger</cp:lastModifiedBy>
  <cp:revision>13</cp:revision>
  <dcterms:created xsi:type="dcterms:W3CDTF">2013-11-11T15:05:08Z</dcterms:created>
  <dcterms:modified xsi:type="dcterms:W3CDTF">2013-11-11T15:57:58Z</dcterms:modified>
</cp:coreProperties>
</file>