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457A"/>
    <a:srgbClr val="003399"/>
    <a:srgbClr val="0033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2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AF5B-AFFD-4280-97DE-B43BCDE6112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FFE9-6D3B-4FA4-BB25-EF0051D1979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37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AF5B-AFFD-4280-97DE-B43BCDE6112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FFE9-6D3B-4FA4-BB25-EF0051D1979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AF5B-AFFD-4280-97DE-B43BCDE6112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FFE9-6D3B-4FA4-BB25-EF0051D1979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6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AF5B-AFFD-4280-97DE-B43BCDE6112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FFE9-6D3B-4FA4-BB25-EF0051D1979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7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AF5B-AFFD-4280-97DE-B43BCDE6112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FFE9-6D3B-4FA4-BB25-EF0051D1979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5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AF5B-AFFD-4280-97DE-B43BCDE6112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FFE9-6D3B-4FA4-BB25-EF0051D1979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AF5B-AFFD-4280-97DE-B43BCDE6112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FFE9-6D3B-4FA4-BB25-EF0051D1979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4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AF5B-AFFD-4280-97DE-B43BCDE6112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FFE9-6D3B-4FA4-BB25-EF0051D1979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3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AF5B-AFFD-4280-97DE-B43BCDE6112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FFE9-6D3B-4FA4-BB25-EF0051D1979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4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AF5B-AFFD-4280-97DE-B43BCDE6112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FFE9-6D3B-4FA4-BB25-EF0051D1979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9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AF5B-AFFD-4280-97DE-B43BCDE6112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FFE9-6D3B-4FA4-BB25-EF0051D1979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AF5B-AFFD-4280-97DE-B43BCDE6112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4FFE9-6D3B-4FA4-BB25-EF0051D1979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0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rafik 49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1322"/>
          <a:stretch/>
        </p:blipFill>
        <p:spPr>
          <a:xfrm rot="5400000">
            <a:off x="2668190" y="-2673067"/>
            <a:ext cx="6855620" cy="12192000"/>
          </a:xfrm>
          <a:prstGeom prst="rect">
            <a:avLst/>
          </a:prstGeom>
        </p:spPr>
      </p:pic>
      <p:sp>
        <p:nvSpPr>
          <p:cNvPr id="6" name="Abgerundetes Rechteck 5"/>
          <p:cNvSpPr/>
          <p:nvPr/>
        </p:nvSpPr>
        <p:spPr>
          <a:xfrm>
            <a:off x="4470400" y="166511"/>
            <a:ext cx="7454563" cy="65249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5329955" y="577287"/>
            <a:ext cx="65950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Bei der Entwicklung </a:t>
            </a:r>
            <a:r>
              <a:rPr lang="de-DE" dirty="0" smtClean="0"/>
              <a:t>meiner Lehrveranstaltung berücksichtige </a:t>
            </a:r>
            <a:r>
              <a:rPr lang="de-DE" dirty="0"/>
              <a:t>ich </a:t>
            </a:r>
            <a:endParaRPr lang="de-DE" dirty="0" smtClean="0"/>
          </a:p>
          <a:p>
            <a:r>
              <a:rPr lang="de-DE" dirty="0" smtClean="0"/>
              <a:t>die unterschiedlichen Voraussetzungen </a:t>
            </a:r>
            <a:r>
              <a:rPr lang="de-DE" dirty="0"/>
              <a:t>meiner </a:t>
            </a:r>
            <a:r>
              <a:rPr lang="de-DE" dirty="0" smtClean="0"/>
              <a:t>Studierenden, </a:t>
            </a:r>
            <a:r>
              <a:rPr lang="de-DE" dirty="0" smtClean="0"/>
              <a:t>in dem ich z.B. Übungsaufgaben </a:t>
            </a:r>
            <a:r>
              <a:rPr lang="de-DE" dirty="0" smtClean="0"/>
              <a:t>unterschiedlicher Niveaustufen </a:t>
            </a:r>
            <a:r>
              <a:rPr lang="de-DE" dirty="0" smtClean="0"/>
              <a:t>anbiete.</a:t>
            </a:r>
            <a:endParaRPr lang="de-DE" dirty="0" smtClean="0"/>
          </a:p>
          <a:p>
            <a:endParaRPr lang="en-US" dirty="0" smtClean="0"/>
          </a:p>
          <a:p>
            <a:r>
              <a:rPr lang="de-DE" dirty="0" smtClean="0"/>
              <a:t>Ich stelle digitale </a:t>
            </a:r>
            <a:r>
              <a:rPr lang="de-DE" dirty="0" smtClean="0"/>
              <a:t>bzw. E-Learning-Elemente </a:t>
            </a:r>
            <a:r>
              <a:rPr lang="de-DE" dirty="0"/>
              <a:t>zur </a:t>
            </a:r>
            <a:r>
              <a:rPr lang="de-DE" dirty="0" smtClean="0"/>
              <a:t>Verfügung </a:t>
            </a:r>
            <a:r>
              <a:rPr lang="de-DE" dirty="0" smtClean="0"/>
              <a:t>(</a:t>
            </a:r>
            <a:r>
              <a:rPr lang="de-DE" dirty="0"/>
              <a:t>z.B. auf der Moodle-Plattform der TH Nürnberg), um unterschiedliche Lernzugänge </a:t>
            </a:r>
            <a:r>
              <a:rPr lang="de-DE" dirty="0" smtClean="0"/>
              <a:t>und Medienpräferenzen zu berücksichtigen.</a:t>
            </a:r>
            <a:endParaRPr lang="en-US" dirty="0"/>
          </a:p>
          <a:p>
            <a:endParaRPr lang="de-DE" dirty="0" smtClean="0"/>
          </a:p>
          <a:p>
            <a:r>
              <a:rPr lang="de-DE" dirty="0" smtClean="0"/>
              <a:t>Ich </a:t>
            </a:r>
            <a:r>
              <a:rPr lang="de-DE" dirty="0"/>
              <a:t>nutze partizipative, aktivierende und motivierende Methoden</a:t>
            </a:r>
          </a:p>
          <a:p>
            <a:endParaRPr lang="de-DE" dirty="0" smtClean="0"/>
          </a:p>
          <a:p>
            <a:r>
              <a:rPr lang="de-DE" dirty="0" smtClean="0"/>
              <a:t>Ich biete regelmäßig die Möglichkeit zur Lernstandskontrolle, z.B. in Form von Zwischentests an.</a:t>
            </a:r>
          </a:p>
          <a:p>
            <a:endParaRPr lang="de-DE" dirty="0"/>
          </a:p>
          <a:p>
            <a:r>
              <a:rPr lang="de-DE" dirty="0" smtClean="0"/>
              <a:t>Die Lernziele zu meiner Lehrveranstaltung sind für alle Studierenden transparent und nachvollziehbar.</a:t>
            </a:r>
          </a:p>
          <a:p>
            <a:endParaRPr lang="de-DE" dirty="0"/>
          </a:p>
          <a:p>
            <a:r>
              <a:rPr lang="de-DE" dirty="0"/>
              <a:t>Ich bin davon überzeugt, dass mein Curriculum lernförderlich und studierendenorientiert konzipiert ist, so dass eine erfolgreiche Teilnahme für alle Studierenden grundsätzlich möglich ist.</a:t>
            </a:r>
          </a:p>
          <a:p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4852525" y="759051"/>
            <a:ext cx="388417" cy="388417"/>
          </a:xfrm>
          <a:prstGeom prst="roundRect">
            <a:avLst/>
          </a:prstGeom>
          <a:noFill/>
          <a:ln w="28575">
            <a:solidFill>
              <a:srgbClr val="3845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bgerundetes Rechteck 7"/>
          <p:cNvSpPr/>
          <p:nvPr/>
        </p:nvSpPr>
        <p:spPr>
          <a:xfrm>
            <a:off x="4852524" y="1883869"/>
            <a:ext cx="388417" cy="388417"/>
          </a:xfrm>
          <a:prstGeom prst="roundRect">
            <a:avLst/>
          </a:prstGeom>
          <a:noFill/>
          <a:ln w="28575">
            <a:solidFill>
              <a:srgbClr val="3845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bgerundetes Rechteck 8"/>
          <p:cNvSpPr/>
          <p:nvPr/>
        </p:nvSpPr>
        <p:spPr>
          <a:xfrm>
            <a:off x="4868709" y="2814478"/>
            <a:ext cx="388417" cy="388417"/>
          </a:xfrm>
          <a:prstGeom prst="roundRect">
            <a:avLst/>
          </a:prstGeom>
          <a:noFill/>
          <a:ln w="28575">
            <a:solidFill>
              <a:srgbClr val="3845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bgerundetes Rechteck 9"/>
          <p:cNvSpPr/>
          <p:nvPr/>
        </p:nvSpPr>
        <p:spPr>
          <a:xfrm>
            <a:off x="4868709" y="3476494"/>
            <a:ext cx="388417" cy="388417"/>
          </a:xfrm>
          <a:prstGeom prst="roundRect">
            <a:avLst/>
          </a:prstGeom>
          <a:noFill/>
          <a:ln w="28575">
            <a:solidFill>
              <a:srgbClr val="3845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bgerundetes Rechteck 10"/>
          <p:cNvSpPr/>
          <p:nvPr/>
        </p:nvSpPr>
        <p:spPr>
          <a:xfrm>
            <a:off x="4852524" y="4283721"/>
            <a:ext cx="388417" cy="388417"/>
          </a:xfrm>
          <a:prstGeom prst="roundRect">
            <a:avLst/>
          </a:prstGeom>
          <a:noFill/>
          <a:ln w="28575">
            <a:solidFill>
              <a:srgbClr val="3845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bgerundetes Rechteck 11"/>
          <p:cNvSpPr/>
          <p:nvPr/>
        </p:nvSpPr>
        <p:spPr>
          <a:xfrm>
            <a:off x="4868709" y="5214330"/>
            <a:ext cx="388417" cy="388417"/>
          </a:xfrm>
          <a:prstGeom prst="roundRect">
            <a:avLst/>
          </a:prstGeom>
          <a:noFill/>
          <a:ln w="28575">
            <a:solidFill>
              <a:srgbClr val="3845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60" y="3859703"/>
            <a:ext cx="4054603" cy="2831786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244722" y="832884"/>
            <a:ext cx="39781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 smtClean="0">
                <a:solidFill>
                  <a:schemeClr val="bg1"/>
                </a:solidFill>
              </a:rPr>
              <a:t>Curriculumsentwicklung</a:t>
            </a:r>
            <a:endParaRPr lang="de-DE" sz="2800" dirty="0" smtClean="0">
              <a:solidFill>
                <a:schemeClr val="bg1"/>
              </a:solidFill>
            </a:endParaRPr>
          </a:p>
          <a:p>
            <a:pPr algn="ctr"/>
            <a:r>
              <a:rPr lang="de-DE" sz="2800" dirty="0" smtClean="0">
                <a:solidFill>
                  <a:schemeClr val="bg1"/>
                </a:solidFill>
              </a:rPr>
              <a:t>Diversität Checklist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730470" y="2404948"/>
            <a:ext cx="991272" cy="991272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fik 15" descr="File:Check mark 23x20 02.svg - Wikimedia Commons"/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690" y="1745601"/>
            <a:ext cx="1595288" cy="151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34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TH Nuernberg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Kodluk, Ashley</dc:creator>
  <cp:lastModifiedBy>Werner, Susann</cp:lastModifiedBy>
  <cp:revision>8</cp:revision>
  <dcterms:created xsi:type="dcterms:W3CDTF">2019-01-18T14:32:02Z</dcterms:created>
  <dcterms:modified xsi:type="dcterms:W3CDTF">2019-01-21T09:14:25Z</dcterms:modified>
</cp:coreProperties>
</file>