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Default Extension="mp4" ContentType="video/mp4"/>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2"/>
  </p:notesMasterIdLst>
  <p:handoutMasterIdLst>
    <p:handoutMasterId r:id="rId13"/>
  </p:handoutMasterIdLst>
  <p:sldIdLst>
    <p:sldId id="256" r:id="rId2"/>
    <p:sldId id="323" r:id="rId3"/>
    <p:sldId id="313" r:id="rId4"/>
    <p:sldId id="324" r:id="rId5"/>
    <p:sldId id="327" r:id="rId6"/>
    <p:sldId id="328" r:id="rId7"/>
    <p:sldId id="332" r:id="rId8"/>
    <p:sldId id="307" r:id="rId9"/>
    <p:sldId id="329" r:id="rId10"/>
    <p:sldId id="330" r:id="rId11"/>
  </p:sldIdLst>
  <p:sldSz cx="9906000" cy="6858000" type="A4"/>
  <p:notesSz cx="68199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8" autoAdjust="0"/>
    <p:restoredTop sz="96379" autoAdjust="0"/>
  </p:normalViewPr>
  <p:slideViewPr>
    <p:cSldViewPr>
      <p:cViewPr varScale="1">
        <p:scale>
          <a:sx n="69" d="100"/>
          <a:sy n="69" d="100"/>
        </p:scale>
        <p:origin x="1290" y="7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127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925" cy="4953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62388" y="0"/>
            <a:ext cx="2955925" cy="495300"/>
          </a:xfrm>
          <a:prstGeom prst="rect">
            <a:avLst/>
          </a:prstGeom>
        </p:spPr>
        <p:txBody>
          <a:bodyPr vert="horz" lIns="91440" tIns="45720" rIns="91440" bIns="45720" rtlCol="0"/>
          <a:lstStyle>
            <a:lvl1pPr algn="r">
              <a:defRPr sz="1200"/>
            </a:lvl1pPr>
          </a:lstStyle>
          <a:p>
            <a:fld id="{F1A0FC49-18C9-4BCB-809F-802F9D166EFC}" type="datetimeFigureOut">
              <a:rPr lang="de-DE" smtClean="0"/>
              <a:t>05.04.2016</a:t>
            </a:fld>
            <a:endParaRPr lang="de-DE"/>
          </a:p>
        </p:txBody>
      </p:sp>
      <p:sp>
        <p:nvSpPr>
          <p:cNvPr id="4" name="Fußzeilenplatzhalter 3"/>
          <p:cNvSpPr>
            <a:spLocks noGrp="1"/>
          </p:cNvSpPr>
          <p:nvPr>
            <p:ph type="ftr" sz="quarter" idx="2"/>
          </p:nvPr>
        </p:nvSpPr>
        <p:spPr>
          <a:xfrm>
            <a:off x="0" y="9421813"/>
            <a:ext cx="2955925" cy="4953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62388" y="9421813"/>
            <a:ext cx="2955925" cy="495300"/>
          </a:xfrm>
          <a:prstGeom prst="rect">
            <a:avLst/>
          </a:prstGeom>
        </p:spPr>
        <p:txBody>
          <a:bodyPr vert="horz" lIns="91440" tIns="45720" rIns="91440" bIns="45720" rtlCol="0" anchor="b"/>
          <a:lstStyle>
            <a:lvl1pPr algn="r">
              <a:defRPr sz="1200"/>
            </a:lvl1pPr>
          </a:lstStyle>
          <a:p>
            <a:fld id="{607E6536-35E2-429B-9BBC-CC828ACAF93A}" type="slidenum">
              <a:rPr lang="de-DE" smtClean="0"/>
              <a:t>‹Nr.›</a:t>
            </a:fld>
            <a:endParaRPr lang="de-DE"/>
          </a:p>
        </p:txBody>
      </p:sp>
    </p:spTree>
    <p:extLst>
      <p:ext uri="{BB962C8B-B14F-4D97-AF65-F5344CB8AC3E}">
        <p14:creationId xmlns:p14="http://schemas.microsoft.com/office/powerpoint/2010/main" val="83417716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925" cy="4953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62388" y="0"/>
            <a:ext cx="2955925" cy="495300"/>
          </a:xfrm>
          <a:prstGeom prst="rect">
            <a:avLst/>
          </a:prstGeom>
        </p:spPr>
        <p:txBody>
          <a:bodyPr vert="horz" lIns="91440" tIns="45720" rIns="91440" bIns="45720" rtlCol="0"/>
          <a:lstStyle>
            <a:lvl1pPr algn="r">
              <a:defRPr sz="1200"/>
            </a:lvl1pPr>
          </a:lstStyle>
          <a:p>
            <a:fld id="{8F201DC3-A819-4E85-8510-9CA71E5079B7}" type="datetimeFigureOut">
              <a:rPr lang="de-DE" smtClean="0"/>
              <a:t>05.04.2016</a:t>
            </a:fld>
            <a:endParaRPr lang="de-DE"/>
          </a:p>
        </p:txBody>
      </p:sp>
      <p:sp>
        <p:nvSpPr>
          <p:cNvPr id="4" name="Folienbildplatzhalter 3"/>
          <p:cNvSpPr>
            <a:spLocks noGrp="1" noRot="1" noChangeAspect="1"/>
          </p:cNvSpPr>
          <p:nvPr>
            <p:ph type="sldImg" idx="2"/>
          </p:nvPr>
        </p:nvSpPr>
        <p:spPr>
          <a:xfrm>
            <a:off x="723900" y="744538"/>
            <a:ext cx="5372100" cy="3719512"/>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2625" y="4711700"/>
            <a:ext cx="5454650" cy="4462463"/>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1813"/>
            <a:ext cx="2955925" cy="4953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62388" y="9421813"/>
            <a:ext cx="2955925" cy="495300"/>
          </a:xfrm>
          <a:prstGeom prst="rect">
            <a:avLst/>
          </a:prstGeom>
        </p:spPr>
        <p:txBody>
          <a:bodyPr vert="horz" lIns="91440" tIns="45720" rIns="91440" bIns="45720" rtlCol="0" anchor="b"/>
          <a:lstStyle>
            <a:lvl1pPr algn="r">
              <a:defRPr sz="1200"/>
            </a:lvl1pPr>
          </a:lstStyle>
          <a:p>
            <a:fld id="{90BED266-F053-466D-A07C-C35238AD0ED2}" type="slidenum">
              <a:rPr lang="de-DE" smtClean="0"/>
              <a:t>‹Nr.›</a:t>
            </a:fld>
            <a:endParaRPr lang="de-DE"/>
          </a:p>
        </p:txBody>
      </p:sp>
    </p:spTree>
    <p:extLst>
      <p:ext uri="{BB962C8B-B14F-4D97-AF65-F5344CB8AC3E}">
        <p14:creationId xmlns:p14="http://schemas.microsoft.com/office/powerpoint/2010/main" val="26599716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0BED266-F053-466D-A07C-C35238AD0ED2}" type="slidenum">
              <a:rPr lang="de-DE" smtClean="0"/>
              <a:t>1</a:t>
            </a:fld>
            <a:endParaRPr lang="de-DE"/>
          </a:p>
        </p:txBody>
      </p:sp>
      <p:sp>
        <p:nvSpPr>
          <p:cNvPr id="5" name="Datumsplatzhalter 4"/>
          <p:cNvSpPr>
            <a:spLocks noGrp="1"/>
          </p:cNvSpPr>
          <p:nvPr>
            <p:ph type="dt" idx="11"/>
          </p:nvPr>
        </p:nvSpPr>
        <p:spPr/>
        <p:txBody>
          <a:bodyPr/>
          <a:lstStyle/>
          <a:p>
            <a:fld id="{394041F3-9F66-4B57-AA41-1DED87D92714}" type="datetime1">
              <a:rPr lang="de-DE" smtClean="0"/>
              <a:t>05.04.2016</a:t>
            </a:fld>
            <a:endParaRPr lang="de-DE"/>
          </a:p>
        </p:txBody>
      </p:sp>
    </p:spTree>
    <p:extLst>
      <p:ext uri="{BB962C8B-B14F-4D97-AF65-F5344CB8AC3E}">
        <p14:creationId xmlns:p14="http://schemas.microsoft.com/office/powerpoint/2010/main" val="2606730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371601"/>
            <a:ext cx="8502650" cy="1927225"/>
          </a:xfrm>
        </p:spPr>
        <p:txBody>
          <a:bodyPr anchor="b">
            <a:noAutofit/>
          </a:bodyPr>
          <a:lstStyle>
            <a:lvl1pPr>
              <a:defRPr sz="5400" cap="all" baseline="0"/>
            </a:lvl1pPr>
          </a:lstStyle>
          <a:p>
            <a:r>
              <a:rPr lang="de-DE" smtClean="0"/>
              <a:t>Titelmasterformat durch Klicken bearbeiten</a:t>
            </a:r>
            <a:endParaRPr lang="en-US" dirty="0"/>
          </a:p>
        </p:txBody>
      </p:sp>
      <p:sp>
        <p:nvSpPr>
          <p:cNvPr id="3" name="Subtitle 2"/>
          <p:cNvSpPr>
            <a:spLocks noGrp="1"/>
          </p:cNvSpPr>
          <p:nvPr>
            <p:ph type="subTitle" idx="1"/>
          </p:nvPr>
        </p:nvSpPr>
        <p:spPr>
          <a:xfrm>
            <a:off x="742950" y="3505200"/>
            <a:ext cx="69342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609600"/>
            <a:ext cx="2228850" cy="5867400"/>
          </a:xfrm>
        </p:spPr>
        <p:txBody>
          <a:bodyPr vert="eaVert" anchor="b"/>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95300" y="609600"/>
            <a:ext cx="652145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dirty="0" smtClean="0"/>
              <a:t>Titelmasterformat durch Klicken bearbeiten</a:t>
            </a:r>
            <a:endParaRPr lang="en-US" dirty="0"/>
          </a:p>
        </p:txBody>
      </p:sp>
      <p:sp>
        <p:nvSpPr>
          <p:cNvPr id="3" name="Content Placeholder 2"/>
          <p:cNvSpPr>
            <a:spLocks noGrp="1"/>
          </p:cNvSpPr>
          <p:nvPr>
            <p:ph idx="1"/>
          </p:nvPr>
        </p:nvSpPr>
        <p:spPr/>
        <p:txBody>
          <a:bodyPr>
            <a:normAutofit/>
          </a:bodyPr>
          <a:lstStyle>
            <a:lvl1pPr marL="269875" indent="-269875">
              <a:spcBef>
                <a:spcPts val="1200"/>
              </a:spcBef>
              <a:buFont typeface="Wingdings" panose="05000000000000000000" pitchFamily="2" charset="2"/>
              <a:buChar char="§"/>
              <a:defRPr sz="2800"/>
            </a:lvl1pPr>
            <a:lvl2pPr marL="539750" indent="-265113">
              <a:spcBef>
                <a:spcPts val="1200"/>
              </a:spcBef>
              <a:buFont typeface="Symbol" panose="05050102010706020507" pitchFamily="18" charset="2"/>
              <a:buChar char="-"/>
              <a:defRPr sz="2400"/>
            </a:lvl2pPr>
            <a:lvl3pPr marL="809625" indent="-261938">
              <a:spcBef>
                <a:spcPts val="1200"/>
              </a:spcBef>
              <a:buFont typeface="Wingdings" panose="05000000000000000000" pitchFamily="2" charset="2"/>
              <a:buChar char="§"/>
              <a:defRPr sz="2000"/>
            </a:lvl3pPr>
            <a:lvl4pPr marL="1005840" indent="-182880">
              <a:spcBef>
                <a:spcPts val="1200"/>
              </a:spcBef>
              <a:buFont typeface="Symbol" panose="05050102010706020507" pitchFamily="18" charset="2"/>
              <a:buChar char="-"/>
              <a:defRPr sz="1800"/>
            </a:lvl4pPr>
            <a:lvl5pPr marL="1254125" indent="-203200">
              <a:spcBef>
                <a:spcPts val="1200"/>
              </a:spcBef>
              <a:buFont typeface="Wingdings" panose="05000000000000000000" pitchFamily="2" charset="2"/>
              <a:buChar char="§"/>
              <a:defRPr sz="16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82506" y="2362201"/>
            <a:ext cx="8420100" cy="2200275"/>
          </a:xfrm>
        </p:spPr>
        <p:txBody>
          <a:bodyPr anchor="b">
            <a:normAutofit/>
          </a:bodyPr>
          <a:lstStyle>
            <a:lvl1pPr algn="l">
              <a:defRPr sz="4800" b="0" cap="all"/>
            </a:lvl1pPr>
          </a:lstStyle>
          <a:p>
            <a:r>
              <a:rPr lang="de-DE" dirty="0" smtClean="0"/>
              <a:t>Titelmasterformat durch Klicken bearbeiten</a:t>
            </a:r>
            <a:endParaRPr lang="en-US" dirty="0"/>
          </a:p>
        </p:txBody>
      </p:sp>
      <p:sp>
        <p:nvSpPr>
          <p:cNvPr id="3" name="Text Placeholder 2"/>
          <p:cNvSpPr>
            <a:spLocks noGrp="1"/>
          </p:cNvSpPr>
          <p:nvPr>
            <p:ph type="body" idx="1"/>
          </p:nvPr>
        </p:nvSpPr>
        <p:spPr>
          <a:xfrm>
            <a:off x="782506" y="4626865"/>
            <a:ext cx="84201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cxnSp>
        <p:nvCxnSpPr>
          <p:cNvPr id="7" name="Straight Connector 6"/>
          <p:cNvCxnSpPr/>
          <p:nvPr/>
        </p:nvCxnSpPr>
        <p:spPr>
          <a:xfrm>
            <a:off x="792480" y="4599432"/>
            <a:ext cx="850265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sz="half" idx="1"/>
          </p:nvPr>
        </p:nvSpPr>
        <p:spPr>
          <a:xfrm>
            <a:off x="495300" y="1673352"/>
            <a:ext cx="437515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035550" y="1673352"/>
            <a:ext cx="437515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0" name="Foliennummernplatzhalter 5"/>
          <p:cNvSpPr txBox="1">
            <a:spLocks/>
          </p:cNvSpPr>
          <p:nvPr userDrawn="1"/>
        </p:nvSpPr>
        <p:spPr>
          <a:xfrm>
            <a:off x="8248204" y="3472"/>
            <a:ext cx="1155700" cy="329184"/>
          </a:xfrm>
          <a:prstGeom prst="rect">
            <a:avLst/>
          </a:prstGeom>
        </p:spPr>
        <p:txBody>
          <a:bodyPr vert="horz" lIns="91440" tIns="45720" rIns="91440" bIns="45720" rtlCol="0" anchor="ctr"/>
          <a:lstStyle>
            <a:defPPr>
              <a:defRPr lang="de-DE"/>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9133CE56-5A90-4089-AC23-5EDB33184126}" type="slidenum">
              <a:rPr lang="de-DE" smtClean="0"/>
              <a:pPr algn="r"/>
              <a:t>‹Nr.›</a:t>
            </a:fld>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495300" y="1676400"/>
            <a:ext cx="425958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495300" y="2438400"/>
            <a:ext cx="425958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151120" y="1676400"/>
            <a:ext cx="425958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5151120" y="2438400"/>
            <a:ext cx="425958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cxnSp>
        <p:nvCxnSpPr>
          <p:cNvPr id="11" name="Straight Connector 10"/>
          <p:cNvCxnSpPr/>
          <p:nvPr/>
        </p:nvCxnSpPr>
        <p:spPr>
          <a:xfrm rot="5400000">
            <a:off x="2598850" y="4045790"/>
            <a:ext cx="4709160" cy="86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Foliennummernplatzhalter 5"/>
          <p:cNvSpPr txBox="1">
            <a:spLocks/>
          </p:cNvSpPr>
          <p:nvPr userDrawn="1"/>
        </p:nvSpPr>
        <p:spPr>
          <a:xfrm>
            <a:off x="8248204" y="3472"/>
            <a:ext cx="1155700" cy="329184"/>
          </a:xfrm>
          <a:prstGeom prst="rect">
            <a:avLst/>
          </a:prstGeom>
        </p:spPr>
        <p:txBody>
          <a:bodyPr vert="horz" lIns="91440" tIns="45720" rIns="91440" bIns="45720" rtlCol="0" anchor="ctr"/>
          <a:lstStyle>
            <a:defPPr>
              <a:defRPr lang="de-DE"/>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9133CE56-5A90-4089-AC23-5EDB33184126}" type="slidenum">
              <a:rPr lang="de-DE" smtClean="0"/>
              <a:pPr algn="r"/>
              <a:t>‹Nr.›</a:t>
            </a:fld>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8" name="Foliennummernplatzhalter 5"/>
          <p:cNvSpPr txBox="1">
            <a:spLocks/>
          </p:cNvSpPr>
          <p:nvPr userDrawn="1"/>
        </p:nvSpPr>
        <p:spPr>
          <a:xfrm>
            <a:off x="8248204" y="3472"/>
            <a:ext cx="1155700" cy="329184"/>
          </a:xfrm>
          <a:prstGeom prst="rect">
            <a:avLst/>
          </a:prstGeom>
        </p:spPr>
        <p:txBody>
          <a:bodyPr vert="horz" lIns="91440" tIns="45720" rIns="91440" bIns="45720" rtlCol="0" anchor="ctr"/>
          <a:lstStyle>
            <a:defPPr>
              <a:defRPr lang="de-DE"/>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9133CE56-5A90-4089-AC23-5EDB33184126}" type="slidenum">
              <a:rPr lang="de-DE" smtClean="0"/>
              <a:pPr algn="r"/>
              <a:t>‹Nr.›</a:t>
            </a:fld>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7" name="Foliennummernplatzhalter 5"/>
          <p:cNvSpPr txBox="1">
            <a:spLocks/>
          </p:cNvSpPr>
          <p:nvPr userDrawn="1"/>
        </p:nvSpPr>
        <p:spPr>
          <a:xfrm>
            <a:off x="8248204" y="3472"/>
            <a:ext cx="1155700" cy="329184"/>
          </a:xfrm>
          <a:prstGeom prst="rect">
            <a:avLst/>
          </a:prstGeom>
        </p:spPr>
        <p:txBody>
          <a:bodyPr vert="horz" lIns="91440" tIns="45720" rIns="91440" bIns="45720" rtlCol="0" anchor="ctr"/>
          <a:lstStyle>
            <a:defPPr>
              <a:defRPr lang="de-DE"/>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9133CE56-5A90-4089-AC23-5EDB33184126}" type="slidenum">
              <a:rPr lang="de-DE" smtClean="0"/>
              <a:pPr algn="r"/>
              <a:t>‹Nr.›</a:t>
            </a:fld>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95300" y="792080"/>
            <a:ext cx="2318004" cy="1261872"/>
          </a:xfrm>
        </p:spPr>
        <p:txBody>
          <a:bodyPr anchor="b">
            <a:noAutofit/>
          </a:bodyPr>
          <a:lstStyle>
            <a:lvl1pPr algn="l">
              <a:defRPr sz="2400" b="0"/>
            </a:lvl1pPr>
          </a:lstStyle>
          <a:p>
            <a:r>
              <a:rPr lang="de-DE" smtClean="0"/>
              <a:t>Titelmasterformat durch Klicken bearbeiten</a:t>
            </a:r>
            <a:endParaRPr lang="en-US" dirty="0"/>
          </a:p>
        </p:txBody>
      </p:sp>
      <p:sp>
        <p:nvSpPr>
          <p:cNvPr id="3" name="Content Placeholder 2"/>
          <p:cNvSpPr>
            <a:spLocks noGrp="1"/>
          </p:cNvSpPr>
          <p:nvPr>
            <p:ph idx="1"/>
          </p:nvPr>
        </p:nvSpPr>
        <p:spPr>
          <a:xfrm>
            <a:off x="3219450" y="792080"/>
            <a:ext cx="619125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495301" y="2130553"/>
            <a:ext cx="2318004"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cxnSp>
        <p:nvCxnSpPr>
          <p:cNvPr id="9" name="Straight Connector 8"/>
          <p:cNvCxnSpPr/>
          <p:nvPr/>
        </p:nvCxnSpPr>
        <p:spPr>
          <a:xfrm rot="5400000">
            <a:off x="218201" y="3580140"/>
            <a:ext cx="5577840" cy="172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95300" y="792480"/>
            <a:ext cx="2321237" cy="1264920"/>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p:cNvSpPr>
          <p:nvPr>
            <p:ph type="pic" idx="1"/>
          </p:nvPr>
        </p:nvSpPr>
        <p:spPr>
          <a:xfrm>
            <a:off x="3096827" y="838201"/>
            <a:ext cx="6396423"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495300" y="2133600"/>
            <a:ext cx="2318004"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220786"/>
            <a:ext cx="9906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95300" y="533400"/>
            <a:ext cx="8915400" cy="990600"/>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495300" y="1600200"/>
            <a:ext cx="8915400" cy="487680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9" name="Datumsplatzhalter 3"/>
          <p:cNvSpPr txBox="1">
            <a:spLocks/>
          </p:cNvSpPr>
          <p:nvPr userDrawn="1"/>
        </p:nvSpPr>
        <p:spPr>
          <a:xfrm>
            <a:off x="488504" y="3472"/>
            <a:ext cx="3136900" cy="329184"/>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de-DE" dirty="0" smtClean="0"/>
              <a:t>H.J. Stenger</a:t>
            </a:r>
            <a:endParaRPr lang="de-DE" dirty="0"/>
          </a:p>
        </p:txBody>
      </p:sp>
      <p:sp>
        <p:nvSpPr>
          <p:cNvPr id="21" name="Foliennummernplatzhalter 5"/>
          <p:cNvSpPr txBox="1">
            <a:spLocks/>
          </p:cNvSpPr>
          <p:nvPr userDrawn="1"/>
        </p:nvSpPr>
        <p:spPr>
          <a:xfrm>
            <a:off x="8248204" y="3472"/>
            <a:ext cx="1155700" cy="329184"/>
          </a:xfrm>
          <a:prstGeom prst="rect">
            <a:avLst/>
          </a:prstGeom>
        </p:spPr>
        <p:txBody>
          <a:bodyPr vert="horz" lIns="91440" tIns="45720" rIns="91440" bIns="45720" rtlCol="0" anchor="ctr"/>
          <a:lstStyle>
            <a:defPPr>
              <a:defRPr lang="de-DE"/>
            </a:defPPr>
            <a:lvl1pPr marL="0" algn="l" defTabSz="914400" rtl="0" eaLnBrk="1" latinLnBrk="0" hangingPunct="1">
              <a:defRPr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9133CE56-5A90-4089-AC23-5EDB33184126}" type="slidenum">
              <a:rPr lang="de-DE" smtClean="0"/>
              <a:pPr algn="r"/>
              <a:t>‹Nr.›</a:t>
            </a:fld>
            <a:endParaRPr lang="de-DE"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1.xml"/><Relationship Id="rId2" Type="http://schemas.openxmlformats.org/officeDocument/2006/relationships/video" Target="../media/media1.mp4"/><Relationship Id="rId1" Type="http://schemas.microsoft.com/office/2007/relationships/media" Target="../media/media1.mp4"/><Relationship Id="rId5" Type="http://schemas.openxmlformats.org/officeDocument/2006/relationships/image" Target="../media/image6.png"/><Relationship Id="rId4"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iigo.com/" TargetMode="Externa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diigo.com/"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diigo.com/" TargetMode="External"/><Relationship Id="rId2" Type="http://schemas.openxmlformats.org/officeDocument/2006/relationships/hyperlink" Target="https://www.google.de/search?q=diigo+howard+rheingold&amp;ie=utf-8&amp;oe=utf-8&amp;gws_rd=cr&amp;ei=q4MDV7blD6OB6QTf15eADw" TargetMode="Externa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diigo.com/outliner/1e8x5b/digital-curation" TargetMode="External"/><Relationship Id="rId2" Type="http://schemas.openxmlformats.org/officeDocument/2006/relationships/hyperlink" Target="https://www.youtube.com/results?search_query=satz+von+stokes" TargetMode="External"/><Relationship Id="rId1" Type="http://schemas.openxmlformats.org/officeDocument/2006/relationships/slideLayout" Target="../slideLayouts/slideLayout2.xml"/><Relationship Id="rId4" Type="http://schemas.openxmlformats.org/officeDocument/2006/relationships/hyperlink" Target="https://groups.diigo.com/user/hjstenger"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42950" y="1371601"/>
            <a:ext cx="8502650" cy="2633463"/>
          </a:xfrm>
        </p:spPr>
        <p:txBody>
          <a:bodyPr/>
          <a:lstStyle/>
          <a:p>
            <a:pPr>
              <a:lnSpc>
                <a:spcPct val="150000"/>
              </a:lnSpc>
              <a:spcBef>
                <a:spcPts val="1800"/>
              </a:spcBef>
            </a:pPr>
            <a:r>
              <a:rPr lang="de-DE" sz="4000" dirty="0" smtClean="0">
                <a:sym typeface="Wingdings" panose="05000000000000000000" pitchFamily="2" charset="2"/>
              </a:rPr>
              <a:t>Toolbar heute:</a:t>
            </a:r>
            <a:r>
              <a:rPr lang="de-DE" sz="4000" dirty="0" smtClean="0"/>
              <a:t/>
            </a:r>
            <a:br>
              <a:rPr lang="de-DE" sz="4000" dirty="0" smtClean="0"/>
            </a:br>
            <a:r>
              <a:rPr lang="de-DE" dirty="0" smtClean="0"/>
              <a:t>Social BOOKMARKING</a:t>
            </a:r>
            <a:endParaRPr lang="de-DE" dirty="0"/>
          </a:p>
        </p:txBody>
      </p:sp>
      <p:sp>
        <p:nvSpPr>
          <p:cNvPr id="9" name="Untertitel 8"/>
          <p:cNvSpPr>
            <a:spLocks noGrp="1"/>
          </p:cNvSpPr>
          <p:nvPr>
            <p:ph type="subTitle" idx="1"/>
          </p:nvPr>
        </p:nvSpPr>
        <p:spPr>
          <a:xfrm>
            <a:off x="742950" y="4628728"/>
            <a:ext cx="6934200" cy="1752600"/>
          </a:xfrm>
        </p:spPr>
        <p:txBody>
          <a:bodyPr>
            <a:normAutofit/>
          </a:bodyPr>
          <a:lstStyle/>
          <a:p>
            <a:r>
              <a:rPr lang="de-DE" sz="2000" dirty="0" smtClean="0"/>
              <a:t>Stefanie Storch M.A.</a:t>
            </a:r>
          </a:p>
          <a:p>
            <a:r>
              <a:rPr lang="de-DE" sz="2000" dirty="0" smtClean="0"/>
              <a:t>Projektkoordinatorin Learning Lab an der TH Nürnberg</a:t>
            </a:r>
          </a:p>
        </p:txBody>
      </p:sp>
      <p:pic>
        <p:nvPicPr>
          <p:cNvPr id="4" name="Grafik 3"/>
          <p:cNvPicPr>
            <a:picLocks noChangeAspect="1"/>
          </p:cNvPicPr>
          <p:nvPr/>
        </p:nvPicPr>
        <p:blipFill>
          <a:blip r:embed="rId3"/>
          <a:stretch>
            <a:fillRect/>
          </a:stretch>
        </p:blipFill>
        <p:spPr>
          <a:xfrm>
            <a:off x="8293915" y="0"/>
            <a:ext cx="1699645" cy="1598676"/>
          </a:xfrm>
          <a:prstGeom prst="rect">
            <a:avLst/>
          </a:prstGeom>
        </p:spPr>
      </p:pic>
    </p:spTree>
    <p:extLst>
      <p:ext uri="{BB962C8B-B14F-4D97-AF65-F5344CB8AC3E}">
        <p14:creationId xmlns:p14="http://schemas.microsoft.com/office/powerpoint/2010/main" val="2569796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A985AD1">
            <a:hlinkClick r:id="" action="ppaction://media"/>
          </p:cNvPr>
          <p:cNvPicPr>
            <a:picLocks noChangeAspect="1"/>
          </p:cNvPicPr>
          <p:nvPr>
            <a:videoFile r:link="rId2"/>
            <p:custDataLst>
              <p:tags r:id="rId3"/>
            </p:custDataLst>
            <p:extLst>
              <p:ext uri="{DAA4B4D4-6D71-4841-9C94-3DE7FCFB9230}">
                <p14:media xmlns:p14="http://schemas.microsoft.com/office/powerpoint/2010/main" r:embed="rId1"/>
              </p:ext>
              <p:ext uri="{42D2F446-02D8-4167-A562-619A0277C38B}">
                <p15:isNarration xmlns:p15="http://schemas.microsoft.com/office/powerpoint/2012/main" val="1"/>
              </p:ext>
            </p:extLst>
          </p:nvPr>
        </p:nvPicPr>
        <p:blipFill>
          <a:blip r:embed="rId5"/>
          <a:stretch>
            <a:fillRect/>
          </a:stretch>
        </p:blipFill>
        <p:spPr>
          <a:xfrm>
            <a:off x="847725" y="1181100"/>
            <a:ext cx="8210550" cy="4495800"/>
          </a:xfrm>
          <a:prstGeom prst="rect">
            <a:avLst/>
          </a:prstGeom>
        </p:spPr>
      </p:pic>
    </p:spTree>
    <p:extLst>
      <p:ext uri="{BB962C8B-B14F-4D97-AF65-F5344CB8AC3E}">
        <p14:creationId xmlns:p14="http://schemas.microsoft.com/office/powerpoint/2010/main" val="2851452703"/>
      </p:ext>
    </p:extLst>
  </p:cSld>
  <p:clrMapOvr>
    <a:masterClrMapping/>
  </p:clrMapOvr>
  <mc:AlternateContent xmlns:mc="http://schemas.openxmlformats.org/markup-compatibility/2006" xmlns:p14="http://schemas.microsoft.com/office/powerpoint/2010/main">
    <mc:Choice Requires="p14">
      <p:transition spd="med" p14:dur="700" advTm="16899">
        <p:fade/>
      </p:transition>
    </mc:Choice>
    <mc:Fallback xmlns="">
      <p:transition spd="med" advTm="16899">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1"/>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Was ist Social Bookmarking?</a:t>
            </a:r>
            <a:endParaRPr lang="de-DE" dirty="0"/>
          </a:p>
        </p:txBody>
      </p:sp>
      <p:sp>
        <p:nvSpPr>
          <p:cNvPr id="3" name="Inhaltsplatzhalter 2"/>
          <p:cNvSpPr>
            <a:spLocks noGrp="1"/>
          </p:cNvSpPr>
          <p:nvPr>
            <p:ph idx="1"/>
          </p:nvPr>
        </p:nvSpPr>
        <p:spPr/>
        <p:txBody>
          <a:bodyPr>
            <a:normAutofit/>
          </a:bodyPr>
          <a:lstStyle/>
          <a:p>
            <a:pPr marL="0" indent="0">
              <a:buNone/>
            </a:pPr>
            <a:r>
              <a:rPr lang="de-DE" sz="2000" b="1" dirty="0" smtClean="0"/>
              <a:t>Was ist „Bookmarking“?</a:t>
            </a:r>
          </a:p>
          <a:p>
            <a:r>
              <a:rPr lang="de-DE" sz="2000" dirty="0" smtClean="0"/>
              <a:t>Lesezeichen auf Internet Seiten setzen und verwalten</a:t>
            </a:r>
          </a:p>
          <a:p>
            <a:r>
              <a:rPr lang="de-DE" sz="2000" dirty="0" smtClean="0"/>
              <a:t>Geschieht i.d.R. individuell und im lokalen Browser Ihres PC, Tablet oder  Smartphone</a:t>
            </a:r>
          </a:p>
          <a:p>
            <a:pPr marL="0" indent="0">
              <a:buNone/>
            </a:pPr>
            <a:r>
              <a:rPr lang="de-DE" sz="2000" b="1" dirty="0" smtClean="0"/>
              <a:t>Was, wenn ich mehrere Geräte verwende?</a:t>
            </a:r>
          </a:p>
          <a:p>
            <a:r>
              <a:rPr lang="de-DE" sz="2000" dirty="0" smtClean="0"/>
              <a:t>Wie können </a:t>
            </a:r>
            <a:r>
              <a:rPr lang="de-DE" sz="2000" i="1" dirty="0" smtClean="0"/>
              <a:t>alle Lesezeichen von allen Geräten aus</a:t>
            </a:r>
            <a:r>
              <a:rPr lang="de-DE" sz="2000" dirty="0" smtClean="0"/>
              <a:t> genutzt werden?</a:t>
            </a:r>
          </a:p>
          <a:p>
            <a:r>
              <a:rPr lang="de-DE" sz="2000" dirty="0" smtClean="0"/>
              <a:t>Die Lösung: Bookmarks werden im Internet gespeichert</a:t>
            </a:r>
          </a:p>
          <a:p>
            <a:r>
              <a:rPr lang="de-DE" sz="2000" dirty="0" smtClean="0"/>
              <a:t>Sie können dort privat oder öffentlich geschaltet werden</a:t>
            </a:r>
          </a:p>
          <a:p>
            <a:pPr marL="0" indent="0">
              <a:buNone/>
            </a:pPr>
            <a:r>
              <a:rPr lang="de-DE" sz="2000" b="1" dirty="0" smtClean="0"/>
              <a:t>Und damit ist man schon ganz nahe an „social“!</a:t>
            </a:r>
          </a:p>
          <a:p>
            <a:r>
              <a:rPr lang="de-DE" sz="2000" dirty="0" smtClean="0"/>
              <a:t>Bei öffentlichen Bookmarks kann auf die Vorarbeit anderer aufsetzen!</a:t>
            </a:r>
          </a:p>
        </p:txBody>
      </p:sp>
    </p:spTree>
    <p:extLst>
      <p:ext uri="{BB962C8B-B14F-4D97-AF65-F5344CB8AC3E}">
        <p14:creationId xmlns:p14="http://schemas.microsoft.com/office/powerpoint/2010/main" val="2663016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95300" y="836712"/>
            <a:ext cx="8915400" cy="990600"/>
          </a:xfrm>
        </p:spPr>
        <p:txBody>
          <a:bodyPr>
            <a:normAutofit/>
          </a:bodyPr>
          <a:lstStyle/>
          <a:p>
            <a:pPr algn="ctr"/>
            <a:r>
              <a:rPr lang="de-DE" dirty="0" smtClean="0"/>
              <a:t>Social Bookmarking</a:t>
            </a:r>
            <a:endParaRPr lang="de-DE" dirty="0"/>
          </a:p>
        </p:txBody>
      </p:sp>
      <p:sp>
        <p:nvSpPr>
          <p:cNvPr id="8" name="Textfeld 7"/>
          <p:cNvSpPr txBox="1"/>
          <p:nvPr/>
        </p:nvSpPr>
        <p:spPr>
          <a:xfrm>
            <a:off x="884548" y="1951321"/>
            <a:ext cx="8136904" cy="3637919"/>
          </a:xfrm>
          <a:prstGeom prst="rect">
            <a:avLst/>
          </a:prstGeom>
          <a:noFill/>
        </p:spPr>
        <p:txBody>
          <a:bodyPr wrap="square" rtlCol="0">
            <a:spAutoFit/>
          </a:bodyPr>
          <a:lstStyle/>
          <a:p>
            <a:pPr>
              <a:spcBef>
                <a:spcPts val="1200"/>
              </a:spcBef>
            </a:pPr>
            <a:r>
              <a:rPr lang="en-US" sz="2000" i="1" dirty="0"/>
              <a:t>“I love social bookmarking, for example, not just as a personal knowledge management tool, but as a way of both sharing and discovering resources and expertise. </a:t>
            </a:r>
            <a:endParaRPr lang="en-US" sz="2000" i="1" dirty="0" smtClean="0"/>
          </a:p>
          <a:p>
            <a:pPr>
              <a:spcBef>
                <a:spcPts val="1200"/>
              </a:spcBef>
            </a:pPr>
            <a:r>
              <a:rPr lang="en-US" sz="2000" i="1" dirty="0" smtClean="0"/>
              <a:t>When </a:t>
            </a:r>
            <a:r>
              <a:rPr lang="en-US" sz="2000" i="1" dirty="0"/>
              <a:t>I select a site to bookmark, select a snippet, add tags, I am doing something that I need to do for my own interest. </a:t>
            </a:r>
            <a:endParaRPr lang="en-US" sz="2000" i="1" dirty="0" smtClean="0"/>
          </a:p>
          <a:p>
            <a:pPr>
              <a:spcBef>
                <a:spcPts val="1200"/>
              </a:spcBef>
            </a:pPr>
            <a:r>
              <a:rPr lang="en-US" sz="2000" i="1" dirty="0" smtClean="0"/>
              <a:t>But </a:t>
            </a:r>
            <a:r>
              <a:rPr lang="en-US" sz="2000" i="1" dirty="0"/>
              <a:t>when Diigo, delicious or the newer curation sites make it possible for me to make my decisions public at no additional financial or time cost to me, then my decisions aggregate with the decisions of others</a:t>
            </a:r>
            <a:r>
              <a:rPr lang="en-US" sz="2000" i="1" dirty="0" smtClean="0"/>
              <a:t>.”</a:t>
            </a:r>
            <a:r>
              <a:rPr lang="en-US" sz="2000" dirty="0"/>
              <a:t> </a:t>
            </a:r>
            <a:r>
              <a:rPr lang="en-US" sz="2400" dirty="0" smtClean="0"/>
              <a:t/>
            </a:r>
            <a:br>
              <a:rPr lang="en-US" sz="2400" dirty="0" smtClean="0"/>
            </a:br>
            <a:endParaRPr lang="en-US" sz="2400" dirty="0" smtClean="0"/>
          </a:p>
          <a:p>
            <a:pPr>
              <a:lnSpc>
                <a:spcPct val="110000"/>
              </a:lnSpc>
            </a:pPr>
            <a:r>
              <a:rPr lang="en-US" sz="2000" dirty="0" smtClean="0"/>
              <a:t>						   ‒  Henry Jenkins</a:t>
            </a:r>
            <a:endParaRPr lang="en-US" sz="2000" dirty="0"/>
          </a:p>
        </p:txBody>
      </p:sp>
      <p:sp>
        <p:nvSpPr>
          <p:cNvPr id="3" name="Rechteck 2"/>
          <p:cNvSpPr/>
          <p:nvPr/>
        </p:nvSpPr>
        <p:spPr>
          <a:xfrm>
            <a:off x="495300" y="6237312"/>
            <a:ext cx="8754744" cy="246221"/>
          </a:xfrm>
          <a:prstGeom prst="rect">
            <a:avLst/>
          </a:prstGeom>
        </p:spPr>
        <p:txBody>
          <a:bodyPr wrap="square">
            <a:spAutoFit/>
          </a:bodyPr>
          <a:lstStyle/>
          <a:p>
            <a:pPr algn="ctr"/>
            <a:r>
              <a:rPr lang="en-US" sz="1000" dirty="0" smtClean="0"/>
              <a:t>See </a:t>
            </a:r>
            <a:r>
              <a:rPr lang="en-US" sz="1000" dirty="0"/>
              <a:t>more at: http://henryjenkins.org/2012/08/how-did-howard-rheingold-get-so-net-smart-an-interview-part-three.html</a:t>
            </a:r>
            <a:endParaRPr lang="de-DE" sz="1000" dirty="0"/>
          </a:p>
        </p:txBody>
      </p:sp>
    </p:spTree>
    <p:extLst>
      <p:ext uri="{BB962C8B-B14F-4D97-AF65-F5344CB8AC3E}">
        <p14:creationId xmlns:p14="http://schemas.microsoft.com/office/powerpoint/2010/main" val="3774529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smtClean="0"/>
              <a:t>Social Bookmarking: typische </a:t>
            </a:r>
            <a:r>
              <a:rPr lang="de-DE" sz="2800" dirty="0"/>
              <a:t>Features </a:t>
            </a:r>
            <a:r>
              <a:rPr lang="de-DE" sz="2800" dirty="0" smtClean="0"/>
              <a:t/>
            </a:r>
            <a:br>
              <a:rPr lang="de-DE" sz="2800" dirty="0" smtClean="0"/>
            </a:br>
            <a:r>
              <a:rPr lang="de-DE" sz="2800" dirty="0" smtClean="0"/>
              <a:t>(</a:t>
            </a:r>
            <a:r>
              <a:rPr lang="de-DE" sz="2800" dirty="0"/>
              <a:t>Beispiel </a:t>
            </a:r>
            <a:r>
              <a:rPr lang="de-DE" sz="2800" dirty="0" err="1" smtClean="0"/>
              <a:t>diigo</a:t>
            </a:r>
            <a:r>
              <a:rPr lang="de-DE" sz="2800" dirty="0"/>
              <a:t>: </a:t>
            </a:r>
            <a:r>
              <a:rPr lang="de-DE" sz="2800" dirty="0" smtClean="0">
                <a:hlinkClick r:id="rId2"/>
              </a:rPr>
              <a:t>www.diigo.com</a:t>
            </a:r>
            <a:r>
              <a:rPr lang="de-DE" sz="2800" dirty="0" smtClean="0"/>
              <a:t>)</a:t>
            </a:r>
            <a:endParaRPr lang="de-DE" sz="2800" dirty="0"/>
          </a:p>
        </p:txBody>
      </p:sp>
      <p:pic>
        <p:nvPicPr>
          <p:cNvPr id="4" name="Grafik 3"/>
          <p:cNvPicPr>
            <a:picLocks noChangeAspect="1"/>
          </p:cNvPicPr>
          <p:nvPr/>
        </p:nvPicPr>
        <p:blipFill>
          <a:blip r:embed="rId3"/>
          <a:stretch>
            <a:fillRect/>
          </a:stretch>
        </p:blipFill>
        <p:spPr>
          <a:xfrm>
            <a:off x="168026" y="1700808"/>
            <a:ext cx="9569948" cy="4350670"/>
          </a:xfrm>
          <a:prstGeom prst="rect">
            <a:avLst/>
          </a:prstGeom>
        </p:spPr>
      </p:pic>
      <p:sp>
        <p:nvSpPr>
          <p:cNvPr id="5" name="Textfeld 4"/>
          <p:cNvSpPr txBox="1"/>
          <p:nvPr/>
        </p:nvSpPr>
        <p:spPr>
          <a:xfrm>
            <a:off x="776536" y="6567155"/>
            <a:ext cx="9073008" cy="246221"/>
          </a:xfrm>
          <a:prstGeom prst="rect">
            <a:avLst/>
          </a:prstGeom>
          <a:noFill/>
        </p:spPr>
        <p:txBody>
          <a:bodyPr wrap="square" rtlCol="0">
            <a:spAutoFit/>
          </a:bodyPr>
          <a:lstStyle/>
          <a:p>
            <a:pPr algn="r"/>
            <a:r>
              <a:rPr lang="de-DE" sz="1000" dirty="0"/>
              <a:t>Source:  https://www.diigo.com</a:t>
            </a:r>
            <a:r>
              <a:rPr lang="de-DE" sz="1000" dirty="0" smtClean="0"/>
              <a:t>/, abgerufen am 11. Nov 2015</a:t>
            </a:r>
            <a:endParaRPr lang="de-DE" sz="1000" dirty="0"/>
          </a:p>
        </p:txBody>
      </p:sp>
      <p:pic>
        <p:nvPicPr>
          <p:cNvPr id="6" name="Grafik 5"/>
          <p:cNvPicPr>
            <a:picLocks noChangeAspect="1"/>
          </p:cNvPicPr>
          <p:nvPr/>
        </p:nvPicPr>
        <p:blipFill>
          <a:blip r:embed="rId4"/>
          <a:stretch>
            <a:fillRect/>
          </a:stretch>
        </p:blipFill>
        <p:spPr>
          <a:xfrm>
            <a:off x="8241588" y="-265938"/>
            <a:ext cx="1699645" cy="1598676"/>
          </a:xfrm>
          <a:prstGeom prst="rect">
            <a:avLst/>
          </a:prstGeom>
        </p:spPr>
      </p:pic>
    </p:spTree>
    <p:extLst>
      <p:ext uri="{BB962C8B-B14F-4D97-AF65-F5344CB8AC3E}">
        <p14:creationId xmlns:p14="http://schemas.microsoft.com/office/powerpoint/2010/main" val="1202144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782506" y="980728"/>
            <a:ext cx="8420100" cy="2200275"/>
          </a:xfrm>
        </p:spPr>
        <p:txBody>
          <a:bodyPr>
            <a:normAutofit fontScale="90000"/>
          </a:bodyPr>
          <a:lstStyle/>
          <a:p>
            <a:pPr>
              <a:lnSpc>
                <a:spcPct val="150000"/>
              </a:lnSpc>
            </a:pPr>
            <a:r>
              <a:rPr lang="de-DE" dirty="0" smtClean="0"/>
              <a:t>Schauen wir uns das doch mal an! </a:t>
            </a:r>
            <a:r>
              <a:rPr lang="de-DE" dirty="0" smtClean="0">
                <a:hlinkClick r:id="rId2"/>
              </a:rPr>
              <a:t>www.diigo.com</a:t>
            </a:r>
            <a:r>
              <a:rPr lang="de-DE" dirty="0" smtClean="0"/>
              <a:t> </a:t>
            </a:r>
            <a:endParaRPr lang="de-DE" dirty="0"/>
          </a:p>
        </p:txBody>
      </p:sp>
      <p:sp>
        <p:nvSpPr>
          <p:cNvPr id="2" name="Textfeld 1"/>
          <p:cNvSpPr txBox="1"/>
          <p:nvPr/>
        </p:nvSpPr>
        <p:spPr>
          <a:xfrm>
            <a:off x="0" y="0"/>
            <a:ext cx="9906000" cy="404664"/>
          </a:xfrm>
          <a:prstGeom prst="rect">
            <a:avLst/>
          </a:prstGeom>
          <a:solidFill>
            <a:schemeClr val="tx1"/>
          </a:solidFill>
        </p:spPr>
        <p:txBody>
          <a:bodyPr wrap="square" rtlCol="0">
            <a:spAutoFit/>
          </a:bodyPr>
          <a:lstStyle/>
          <a:p>
            <a:endParaRPr lang="de-DE" dirty="0"/>
          </a:p>
        </p:txBody>
      </p:sp>
      <p:pic>
        <p:nvPicPr>
          <p:cNvPr id="4" name="Grafik 3"/>
          <p:cNvPicPr>
            <a:picLocks noChangeAspect="1"/>
          </p:cNvPicPr>
          <p:nvPr/>
        </p:nvPicPr>
        <p:blipFill>
          <a:blip r:embed="rId3"/>
          <a:stretch>
            <a:fillRect/>
          </a:stretch>
        </p:blipFill>
        <p:spPr>
          <a:xfrm>
            <a:off x="-87560" y="3284984"/>
            <a:ext cx="9992866" cy="4038600"/>
          </a:xfrm>
          <a:prstGeom prst="rect">
            <a:avLst/>
          </a:prstGeom>
        </p:spPr>
      </p:pic>
    </p:spTree>
    <p:extLst>
      <p:ext uri="{BB962C8B-B14F-4D97-AF65-F5344CB8AC3E}">
        <p14:creationId xmlns:p14="http://schemas.microsoft.com/office/powerpoint/2010/main" val="3981054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Arbeiten mit der S.B. Plattform </a:t>
            </a:r>
            <a:r>
              <a:rPr lang="de-DE" i="1" dirty="0" err="1" smtClean="0"/>
              <a:t>diigo</a:t>
            </a:r>
            <a:r>
              <a:rPr lang="de-DE" dirty="0" smtClean="0"/>
              <a:t> </a:t>
            </a:r>
            <a:endParaRPr lang="de-DE" dirty="0"/>
          </a:p>
        </p:txBody>
      </p:sp>
      <p:sp>
        <p:nvSpPr>
          <p:cNvPr id="5" name="Inhaltsplatzhalter 4"/>
          <p:cNvSpPr>
            <a:spLocks noGrp="1"/>
          </p:cNvSpPr>
          <p:nvPr>
            <p:ph sz="half" idx="1"/>
          </p:nvPr>
        </p:nvSpPr>
        <p:spPr>
          <a:xfrm>
            <a:off x="495300" y="1879048"/>
            <a:ext cx="4375150" cy="4718304"/>
          </a:xfrm>
        </p:spPr>
        <p:txBody>
          <a:bodyPr>
            <a:normAutofit/>
          </a:bodyPr>
          <a:lstStyle/>
          <a:p>
            <a:pPr marL="0" indent="0">
              <a:buNone/>
            </a:pPr>
            <a:r>
              <a:rPr lang="de-DE" sz="2000" b="1" dirty="0" smtClean="0"/>
              <a:t>Das Profil </a:t>
            </a:r>
          </a:p>
          <a:p>
            <a:r>
              <a:rPr lang="de-DE" sz="2000" dirty="0" smtClean="0"/>
              <a:t>Registrieren/anmelden</a:t>
            </a:r>
          </a:p>
          <a:p>
            <a:r>
              <a:rPr lang="de-DE" sz="2000" dirty="0" smtClean="0"/>
              <a:t>Übersicht</a:t>
            </a:r>
            <a:endParaRPr lang="de-DE" sz="2000" dirty="0"/>
          </a:p>
          <a:p>
            <a:r>
              <a:rPr lang="de-DE" sz="2000" dirty="0" err="1"/>
              <a:t>Friends</a:t>
            </a:r>
            <a:r>
              <a:rPr lang="de-DE" sz="2000" dirty="0"/>
              <a:t> („ Follower“)</a:t>
            </a:r>
          </a:p>
          <a:p>
            <a:pPr>
              <a:buFontTx/>
              <a:buChar char="-"/>
            </a:pPr>
            <a:endParaRPr lang="de-DE" sz="2000" b="1" dirty="0"/>
          </a:p>
          <a:p>
            <a:pPr marL="0" indent="0">
              <a:buNone/>
            </a:pPr>
            <a:r>
              <a:rPr lang="de-DE" sz="2000" b="1" dirty="0" smtClean="0"/>
              <a:t>Page bookmarken</a:t>
            </a:r>
          </a:p>
          <a:p>
            <a:pPr marL="182880" lvl="1"/>
            <a:r>
              <a:rPr lang="de-DE" sz="2000" dirty="0" smtClean="0">
                <a:sym typeface="Wingdings" panose="05000000000000000000" pitchFamily="2" charset="2"/>
              </a:rPr>
              <a:t>Add</a:t>
            </a:r>
          </a:p>
          <a:p>
            <a:pPr marL="182880" lvl="1"/>
            <a:r>
              <a:rPr lang="de-DE" sz="2000" dirty="0" smtClean="0"/>
              <a:t>Hinweis </a:t>
            </a:r>
            <a:r>
              <a:rPr lang="de-DE" sz="2000" dirty="0"/>
              <a:t>auf Add-on</a:t>
            </a:r>
          </a:p>
          <a:p>
            <a:r>
              <a:rPr lang="de-DE" sz="2000" dirty="0" smtClean="0"/>
              <a:t>Tags vergeben </a:t>
            </a:r>
          </a:p>
          <a:p>
            <a:pPr marL="274320" lvl="1" indent="0">
              <a:buNone/>
            </a:pPr>
            <a:r>
              <a:rPr lang="de-DE" sz="1800" dirty="0" smtClean="0">
                <a:sym typeface="Wingdings" panose="05000000000000000000" pitchFamily="2" charset="2"/>
              </a:rPr>
              <a:t> </a:t>
            </a:r>
            <a:r>
              <a:rPr lang="de-DE" sz="1800" dirty="0" smtClean="0"/>
              <a:t>ca. 2-3, Klassen in „“ </a:t>
            </a:r>
          </a:p>
          <a:p>
            <a:r>
              <a:rPr lang="de-DE" sz="2000" dirty="0" smtClean="0"/>
              <a:t>privat oder öffentlich </a:t>
            </a:r>
            <a:br>
              <a:rPr lang="de-DE" sz="2000" dirty="0" smtClean="0"/>
            </a:br>
            <a:r>
              <a:rPr lang="de-DE" sz="2000" dirty="0" smtClean="0"/>
              <a:t>(„</a:t>
            </a:r>
            <a:r>
              <a:rPr lang="de-DE" sz="2000" dirty="0" err="1" smtClean="0"/>
              <a:t>My</a:t>
            </a:r>
            <a:r>
              <a:rPr lang="de-DE" sz="2000" dirty="0" smtClean="0"/>
              <a:t> Library“ vs. „Library“) </a:t>
            </a:r>
          </a:p>
          <a:p>
            <a:endParaRPr lang="de-DE" sz="2000" dirty="0"/>
          </a:p>
          <a:p>
            <a:endParaRPr lang="de-DE" sz="2000" dirty="0" smtClean="0"/>
          </a:p>
          <a:p>
            <a:endParaRPr lang="de-DE" sz="2000" dirty="0" smtClean="0"/>
          </a:p>
        </p:txBody>
      </p:sp>
      <p:sp>
        <p:nvSpPr>
          <p:cNvPr id="6" name="Inhaltsplatzhalter 5"/>
          <p:cNvSpPr>
            <a:spLocks noGrp="1"/>
          </p:cNvSpPr>
          <p:nvPr>
            <p:ph sz="half" idx="2"/>
          </p:nvPr>
        </p:nvSpPr>
        <p:spPr>
          <a:xfrm>
            <a:off x="5035550" y="1879048"/>
            <a:ext cx="4375150" cy="4718304"/>
          </a:xfrm>
        </p:spPr>
        <p:txBody>
          <a:bodyPr>
            <a:normAutofit/>
          </a:bodyPr>
          <a:lstStyle/>
          <a:p>
            <a:pPr marL="0" indent="0">
              <a:buNone/>
            </a:pPr>
            <a:r>
              <a:rPr lang="de-DE" sz="2000" b="1" dirty="0"/>
              <a:t>Inhalte/Nutzer finden („Social</a:t>
            </a:r>
            <a:r>
              <a:rPr lang="de-DE" sz="2000" b="1" dirty="0" smtClean="0"/>
              <a:t>“)</a:t>
            </a:r>
            <a:endParaRPr lang="de-DE" sz="2000" dirty="0" smtClean="0"/>
          </a:p>
          <a:p>
            <a:r>
              <a:rPr lang="de-DE" sz="2000" dirty="0" smtClean="0">
                <a:sym typeface="Wingdings" panose="05000000000000000000" pitchFamily="2" charset="2"/>
              </a:rPr>
              <a:t>Inhalte: </a:t>
            </a:r>
            <a:r>
              <a:rPr lang="de-DE" sz="2000" dirty="0" err="1" smtClean="0">
                <a:sym typeface="Wingdings" panose="05000000000000000000" pitchFamily="2" charset="2"/>
              </a:rPr>
              <a:t>Discover</a:t>
            </a:r>
            <a:r>
              <a:rPr lang="de-DE" sz="2000" dirty="0" smtClean="0">
                <a:sym typeface="Wingdings" panose="05000000000000000000" pitchFamily="2" charset="2"/>
              </a:rPr>
              <a:t>  Community</a:t>
            </a:r>
          </a:p>
          <a:p>
            <a:r>
              <a:rPr lang="de-DE" sz="2000" dirty="0" smtClean="0">
                <a:sym typeface="Wingdings" panose="05000000000000000000" pitchFamily="2" charset="2"/>
              </a:rPr>
              <a:t>Personen</a:t>
            </a:r>
            <a:r>
              <a:rPr lang="de-DE" sz="2000" dirty="0">
                <a:sym typeface="Wingdings" panose="05000000000000000000" pitchFamily="2" charset="2"/>
              </a:rPr>
              <a:t>:  Network  Search </a:t>
            </a:r>
            <a:endParaRPr lang="de-DE" sz="2000" dirty="0" smtClean="0">
              <a:sym typeface="Wingdings" panose="05000000000000000000" pitchFamily="2" charset="2"/>
            </a:endParaRPr>
          </a:p>
          <a:p>
            <a:r>
              <a:rPr lang="de-DE" sz="2000" dirty="0">
                <a:sym typeface="Wingdings" panose="05000000000000000000" pitchFamily="2" charset="2"/>
              </a:rPr>
              <a:t>Google </a:t>
            </a:r>
            <a:r>
              <a:rPr lang="de-DE" sz="2000" dirty="0" smtClean="0">
                <a:sym typeface="Wingdings" panose="05000000000000000000" pitchFamily="2" charset="2"/>
              </a:rPr>
              <a:t>Suche: Beispiel </a:t>
            </a:r>
            <a:r>
              <a:rPr lang="de-DE" sz="2000" dirty="0">
                <a:hlinkClick r:id="rId2"/>
              </a:rPr>
              <a:t>Howard </a:t>
            </a:r>
            <a:r>
              <a:rPr lang="de-DE" sz="2000" dirty="0" smtClean="0">
                <a:hlinkClick r:id="rId2"/>
              </a:rPr>
              <a:t>Rheingold</a:t>
            </a:r>
            <a:r>
              <a:rPr lang="de-DE" sz="2000" dirty="0" smtClean="0"/>
              <a:t> („Follow </a:t>
            </a:r>
            <a:r>
              <a:rPr lang="de-DE" sz="2000" dirty="0" err="1" smtClean="0"/>
              <a:t>me</a:t>
            </a:r>
            <a:r>
              <a:rPr lang="de-DE" sz="2000" dirty="0" smtClean="0"/>
              <a:t>“) </a:t>
            </a:r>
            <a:endParaRPr lang="de-DE" sz="2000" dirty="0"/>
          </a:p>
          <a:p>
            <a:pPr marL="0" indent="0">
              <a:buNone/>
            </a:pPr>
            <a:endParaRPr lang="de-DE" sz="2000" b="1" dirty="0" smtClean="0"/>
          </a:p>
          <a:p>
            <a:pPr marL="0" indent="0">
              <a:buNone/>
            </a:pPr>
            <a:r>
              <a:rPr lang="de-DE" sz="2000" b="1" dirty="0" smtClean="0"/>
              <a:t>Gruppen</a:t>
            </a:r>
          </a:p>
          <a:p>
            <a:r>
              <a:rPr lang="de-DE" sz="2000" dirty="0" smtClean="0"/>
              <a:t>Profil einer Gruppe</a:t>
            </a:r>
          </a:p>
          <a:p>
            <a:r>
              <a:rPr lang="de-DE" sz="2000" dirty="0" smtClean="0"/>
              <a:t>Öffentliche und private Gruppen</a:t>
            </a:r>
          </a:p>
          <a:p>
            <a:r>
              <a:rPr lang="de-DE" sz="2000" dirty="0" smtClean="0"/>
              <a:t>Bookmarking in Gruppen</a:t>
            </a:r>
          </a:p>
          <a:p>
            <a:r>
              <a:rPr lang="de-DE" sz="2000" dirty="0"/>
              <a:t>Gruppen zu „großen“ Themen</a:t>
            </a:r>
          </a:p>
          <a:p>
            <a:r>
              <a:rPr lang="de-DE" sz="2000" dirty="0" smtClean="0"/>
              <a:t>Suchen in Gruppen</a:t>
            </a:r>
          </a:p>
          <a:p>
            <a:endParaRPr lang="de-DE" sz="2000" dirty="0"/>
          </a:p>
          <a:p>
            <a:pPr marL="0" indent="0">
              <a:buNone/>
            </a:pPr>
            <a:endParaRPr lang="de-DE" sz="2000" dirty="0" smtClean="0"/>
          </a:p>
        </p:txBody>
      </p:sp>
      <p:sp>
        <p:nvSpPr>
          <p:cNvPr id="2" name="Textfeld 1"/>
          <p:cNvSpPr txBox="1"/>
          <p:nvPr/>
        </p:nvSpPr>
        <p:spPr>
          <a:xfrm>
            <a:off x="8049344" y="6372036"/>
            <a:ext cx="1800200" cy="369332"/>
          </a:xfrm>
          <a:prstGeom prst="rect">
            <a:avLst/>
          </a:prstGeom>
          <a:noFill/>
        </p:spPr>
        <p:txBody>
          <a:bodyPr wrap="square" rtlCol="0">
            <a:spAutoFit/>
          </a:bodyPr>
          <a:lstStyle/>
          <a:p>
            <a:r>
              <a:rPr lang="de-DE" sz="1400" dirty="0" smtClean="0">
                <a:hlinkClick r:id="rId3"/>
              </a:rPr>
              <a:t>www.diigo.com</a:t>
            </a:r>
            <a:r>
              <a:rPr lang="de-DE" dirty="0" smtClean="0"/>
              <a:t> </a:t>
            </a:r>
            <a:endParaRPr lang="de-DE" dirty="0"/>
          </a:p>
        </p:txBody>
      </p:sp>
      <p:pic>
        <p:nvPicPr>
          <p:cNvPr id="3" name="Grafik 2"/>
          <p:cNvPicPr>
            <a:picLocks noChangeAspect="1"/>
          </p:cNvPicPr>
          <p:nvPr/>
        </p:nvPicPr>
        <p:blipFill>
          <a:blip r:embed="rId4"/>
          <a:stretch>
            <a:fillRect/>
          </a:stretch>
        </p:blipFill>
        <p:spPr>
          <a:xfrm>
            <a:off x="8293915" y="0"/>
            <a:ext cx="1699645" cy="1598676"/>
          </a:xfrm>
          <a:prstGeom prst="rect">
            <a:avLst/>
          </a:prstGeom>
        </p:spPr>
      </p:pic>
    </p:spTree>
    <p:extLst>
      <p:ext uri="{BB962C8B-B14F-4D97-AF65-F5344CB8AC3E}">
        <p14:creationId xmlns:p14="http://schemas.microsoft.com/office/powerpoint/2010/main" val="3315391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968" y="0"/>
            <a:ext cx="7866063" cy="6858000"/>
          </a:xfrm>
          <a:prstGeom prst="rect">
            <a:avLst/>
          </a:prstGeom>
        </p:spPr>
      </p:pic>
    </p:spTree>
    <p:extLst>
      <p:ext uri="{BB962C8B-B14F-4D97-AF65-F5344CB8AC3E}">
        <p14:creationId xmlns:p14="http://schemas.microsoft.com/office/powerpoint/2010/main" val="3255117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Lehr-/Lernszenarien</a:t>
            </a:r>
            <a:endParaRPr lang="de-DE" dirty="0"/>
          </a:p>
        </p:txBody>
      </p:sp>
      <p:sp>
        <p:nvSpPr>
          <p:cNvPr id="3" name="Inhaltsplatzhalter 2"/>
          <p:cNvSpPr>
            <a:spLocks noGrp="1"/>
          </p:cNvSpPr>
          <p:nvPr>
            <p:ph idx="1"/>
          </p:nvPr>
        </p:nvSpPr>
        <p:spPr/>
        <p:txBody>
          <a:bodyPr>
            <a:normAutofit/>
          </a:bodyPr>
          <a:lstStyle/>
          <a:p>
            <a:r>
              <a:rPr lang="de-DE" sz="1800" b="1" dirty="0" smtClean="0"/>
              <a:t>Recherche-Aufgabe</a:t>
            </a:r>
            <a:r>
              <a:rPr lang="de-DE" sz="1800" dirty="0" smtClean="0"/>
              <a:t>, z.B. </a:t>
            </a:r>
          </a:p>
          <a:p>
            <a:pPr lvl="1"/>
            <a:r>
              <a:rPr lang="de-DE" sz="1400" dirty="0" smtClean="0"/>
              <a:t>Finden und kommentieren Sie die </a:t>
            </a:r>
            <a:r>
              <a:rPr lang="de-DE" sz="1400" i="1" dirty="0" smtClean="0"/>
              <a:t>Ihrer Meinung nach </a:t>
            </a:r>
            <a:r>
              <a:rPr lang="de-DE" sz="1400" dirty="0" smtClean="0"/>
              <a:t>zehn besten </a:t>
            </a:r>
            <a:r>
              <a:rPr lang="de-DE" sz="1400" dirty="0" smtClean="0">
                <a:hlinkClick r:id="rId2"/>
              </a:rPr>
              <a:t>Videos</a:t>
            </a:r>
            <a:r>
              <a:rPr lang="de-DE" sz="1400" dirty="0" smtClean="0"/>
              <a:t> zum Satz von Stokes</a:t>
            </a:r>
          </a:p>
          <a:p>
            <a:pPr lvl="1">
              <a:spcBef>
                <a:spcPts val="600"/>
              </a:spcBef>
            </a:pPr>
            <a:r>
              <a:rPr lang="de-DE" sz="1400" dirty="0" smtClean="0"/>
              <a:t>Stellen </a:t>
            </a:r>
            <a:r>
              <a:rPr lang="de-DE" sz="1400" dirty="0"/>
              <a:t>Sie fünf besten Quellen zum Thema „digital curation“ </a:t>
            </a:r>
            <a:r>
              <a:rPr lang="de-DE" sz="1400" dirty="0">
                <a:hlinkClick r:id="rId3"/>
              </a:rPr>
              <a:t>in einer Liste</a:t>
            </a:r>
            <a:r>
              <a:rPr lang="de-DE" sz="1400" dirty="0"/>
              <a:t> zusammen, kommentieren Sie diese und posten Sie diese im Forum des Kurses in Moodle</a:t>
            </a:r>
          </a:p>
          <a:p>
            <a:pPr lvl="1">
              <a:spcBef>
                <a:spcPts val="600"/>
              </a:spcBef>
            </a:pPr>
            <a:r>
              <a:rPr lang="de-DE" sz="1400" dirty="0" smtClean="0"/>
              <a:t>In individuell </a:t>
            </a:r>
            <a:r>
              <a:rPr lang="de-DE" sz="1400" dirty="0"/>
              <a:t>oder </a:t>
            </a:r>
            <a:r>
              <a:rPr lang="de-DE" sz="1400" dirty="0" smtClean="0">
                <a:hlinkClick r:id="rId4"/>
              </a:rPr>
              <a:t>Gruppenarbeit</a:t>
            </a:r>
            <a:r>
              <a:rPr lang="de-DE" sz="1600" dirty="0" smtClean="0"/>
              <a:t/>
            </a:r>
            <a:br>
              <a:rPr lang="de-DE" sz="1600" dirty="0" smtClean="0"/>
            </a:br>
            <a:endParaRPr lang="de-DE" sz="1600" dirty="0" smtClean="0"/>
          </a:p>
          <a:p>
            <a:r>
              <a:rPr lang="de-DE" sz="1800" b="1" dirty="0" smtClean="0"/>
              <a:t>Persönliche Sammlung </a:t>
            </a:r>
            <a:r>
              <a:rPr lang="de-DE" sz="1800" dirty="0" smtClean="0"/>
              <a:t>von Links zusammenstellen (PLE) </a:t>
            </a:r>
          </a:p>
          <a:p>
            <a:pPr lvl="1"/>
            <a:r>
              <a:rPr lang="de-DE" sz="1400" dirty="0" smtClean="0"/>
              <a:t>Welche auf dem Internet verfügbare Quellen kann ich für mein Lernen, Arbeit, Forschung nutzen</a:t>
            </a:r>
          </a:p>
          <a:p>
            <a:pPr lvl="1">
              <a:spcBef>
                <a:spcPts val="600"/>
              </a:spcBef>
            </a:pPr>
            <a:r>
              <a:rPr lang="de-DE" sz="1400" dirty="0" smtClean="0"/>
              <a:t>Wie heißen die Top-Experten (regional, national, international), welche Top-Bücher und Papers gibt es?</a:t>
            </a:r>
          </a:p>
          <a:p>
            <a:pPr lvl="1">
              <a:spcBef>
                <a:spcPts val="600"/>
              </a:spcBef>
            </a:pPr>
            <a:r>
              <a:rPr lang="de-DE" sz="1400" dirty="0" smtClean="0"/>
              <a:t>Von stark individuell, über Gruppen, bis hin zu semesterübergreifendem Vorhaben</a:t>
            </a:r>
            <a:br>
              <a:rPr lang="de-DE" sz="1400" dirty="0" smtClean="0"/>
            </a:br>
            <a:endParaRPr lang="de-DE" sz="1400" dirty="0" smtClean="0"/>
          </a:p>
          <a:p>
            <a:r>
              <a:rPr lang="de-DE" sz="1800" b="1" dirty="0"/>
              <a:t>Ergänzendes Material </a:t>
            </a:r>
            <a:r>
              <a:rPr lang="de-DE" sz="1800" dirty="0"/>
              <a:t>zur Vorlesung </a:t>
            </a:r>
            <a:r>
              <a:rPr lang="de-DE" sz="1800" dirty="0" smtClean="0"/>
              <a:t>kommentiert </a:t>
            </a:r>
            <a:r>
              <a:rPr lang="de-DE" sz="1800" dirty="0"/>
              <a:t>semesterbegleitend sammeln, kommentieren und bereitstellen</a:t>
            </a:r>
          </a:p>
          <a:p>
            <a:pPr lvl="1"/>
            <a:r>
              <a:rPr lang="de-DE" sz="1400" dirty="0"/>
              <a:t>Links auf Websites, Blogs, Tweets, Artikel, Videos, Podcasts … alles an einer Stelle</a:t>
            </a:r>
          </a:p>
          <a:p>
            <a:pPr lvl="1">
              <a:spcBef>
                <a:spcPts val="600"/>
              </a:spcBef>
            </a:pPr>
            <a:r>
              <a:rPr lang="de-DE" sz="1400" dirty="0"/>
              <a:t>Als kollektives, studentisches Vorhaben; gute Vorbereitung f. Prüfung</a:t>
            </a:r>
          </a:p>
        </p:txBody>
      </p:sp>
    </p:spTree>
    <p:extLst>
      <p:ext uri="{BB962C8B-B14F-4D97-AF65-F5344CB8AC3E}">
        <p14:creationId xmlns:p14="http://schemas.microsoft.com/office/powerpoint/2010/main" val="1093495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nSpc>
                <a:spcPct val="150000"/>
              </a:lnSpc>
            </a:pPr>
            <a:r>
              <a:rPr lang="de-DE" sz="4400" dirty="0" smtClean="0"/>
              <a:t>Vielen Dank </a:t>
            </a:r>
            <a:br>
              <a:rPr lang="de-DE" sz="4400" dirty="0" smtClean="0"/>
            </a:br>
            <a:r>
              <a:rPr lang="de-DE" sz="4400" dirty="0" smtClean="0"/>
              <a:t>für Die Aufmerksamkeit</a:t>
            </a:r>
            <a:endParaRPr lang="de-DE" sz="4400" dirty="0"/>
          </a:p>
        </p:txBody>
      </p:sp>
      <p:sp>
        <p:nvSpPr>
          <p:cNvPr id="5" name="Textplatzhalter 4"/>
          <p:cNvSpPr>
            <a:spLocks noGrp="1"/>
          </p:cNvSpPr>
          <p:nvPr>
            <p:ph type="body" idx="1"/>
          </p:nvPr>
        </p:nvSpPr>
        <p:spPr>
          <a:xfrm>
            <a:off x="782506" y="4626865"/>
            <a:ext cx="8995030" cy="1500187"/>
          </a:xfrm>
        </p:spPr>
        <p:txBody>
          <a:bodyPr/>
          <a:lstStyle/>
          <a:p>
            <a:endParaRPr lang="de-DE" dirty="0" smtClean="0"/>
          </a:p>
          <a:p>
            <a:r>
              <a:rPr lang="de-DE" dirty="0" smtClean="0"/>
              <a:t>NUN LASSEN SIE UNS DISKUTIEREN UND AUSPROBIEREN</a:t>
            </a:r>
            <a:endParaRPr lang="de-DE" dirty="0"/>
          </a:p>
        </p:txBody>
      </p:sp>
      <p:sp>
        <p:nvSpPr>
          <p:cNvPr id="6" name="Textfeld 5"/>
          <p:cNvSpPr txBox="1"/>
          <p:nvPr/>
        </p:nvSpPr>
        <p:spPr>
          <a:xfrm>
            <a:off x="0" y="0"/>
            <a:ext cx="9906000" cy="404664"/>
          </a:xfrm>
          <a:prstGeom prst="rect">
            <a:avLst/>
          </a:prstGeom>
          <a:solidFill>
            <a:schemeClr val="tx1"/>
          </a:solidFill>
        </p:spPr>
        <p:txBody>
          <a:bodyPr wrap="square" rtlCol="0">
            <a:spAutoFit/>
          </a:bodyPr>
          <a:lstStyle/>
          <a:p>
            <a:endParaRPr lang="de-DE" dirty="0"/>
          </a:p>
        </p:txBody>
      </p:sp>
    </p:spTree>
    <p:extLst>
      <p:ext uri="{BB962C8B-B14F-4D97-AF65-F5344CB8AC3E}">
        <p14:creationId xmlns:p14="http://schemas.microsoft.com/office/powerpoint/2010/main" val="4193134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THENA.MIXSHAPE" val="|embedded=true|recordStart=0|recordEnd=16900|recordLength=16900|start=0|end=16900|audioFormat=00000000-0000-0000-0000-000000000000|audioRate=0|muted=false|volume=0.8|fadeIn=0|fadeOut=0|videoFormat={34363248-0000-0010-8000-00AA00389B71}|videoRate=10|videoWidth=862|videoHeight=47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larheit">
  <a:themeElements>
    <a:clrScheme name="Klarheit">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Larissa Klassisch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larhei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383</Words>
  <Application>Microsoft Office PowerPoint</Application>
  <PresentationFormat>A4-Papier (210x297 mm)</PresentationFormat>
  <Paragraphs>64</Paragraphs>
  <Slides>10</Slides>
  <Notes>1</Notes>
  <HiddenSlides>1</HiddenSlides>
  <MMClips>1</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Symbol</vt:lpstr>
      <vt:lpstr>Wingdings</vt:lpstr>
      <vt:lpstr>Klarheit</vt:lpstr>
      <vt:lpstr>Toolbar heute: Social BOOKMARKING</vt:lpstr>
      <vt:lpstr>Was ist Social Bookmarking?</vt:lpstr>
      <vt:lpstr>Social Bookmarking</vt:lpstr>
      <vt:lpstr>Social Bookmarking: typische Features  (Beispiel diigo: www.diigo.com)</vt:lpstr>
      <vt:lpstr>Schauen wir uns das doch mal an! www.diigo.com </vt:lpstr>
      <vt:lpstr>Arbeiten mit der S.B. Plattform diigo </vt:lpstr>
      <vt:lpstr>PowerPoint-Präsentation</vt:lpstr>
      <vt:lpstr>Lehr-/Lernszenarien</vt:lpstr>
      <vt:lpstr>Vielen Dank  für Die Aufmerksamkeit</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asdfdfa</dc:title>
  <dc:creator>Hans-Jürgen Stenger</dc:creator>
  <cp:lastModifiedBy>Storch, Stefanie</cp:lastModifiedBy>
  <cp:revision>448</cp:revision>
  <cp:lastPrinted>2016-04-05T09:42:47Z</cp:lastPrinted>
  <dcterms:created xsi:type="dcterms:W3CDTF">2015-02-06T13:56:08Z</dcterms:created>
  <dcterms:modified xsi:type="dcterms:W3CDTF">2016-04-05T09:52:09Z</dcterms:modified>
</cp:coreProperties>
</file>